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58" r:id="rId4"/>
    <p:sldId id="260" r:id="rId5"/>
    <p:sldId id="266" r:id="rId6"/>
    <p:sldId id="259" r:id="rId7"/>
    <p:sldId id="267" r:id="rId8"/>
    <p:sldId id="272" r:id="rId9"/>
    <p:sldId id="271" r:id="rId10"/>
    <p:sldId id="273" r:id="rId11"/>
    <p:sldId id="274" r:id="rId12"/>
    <p:sldId id="269" r:id="rId13"/>
    <p:sldId id="262" r:id="rId14"/>
    <p:sldId id="263" r:id="rId15"/>
    <p:sldId id="268"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67" d="100"/>
          <a:sy n="67" d="100"/>
        </p:scale>
        <p:origin x="28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67A735-0CEB-4B0C-B541-AD502651DA83}" type="datetimeFigureOut">
              <a:rPr lang="en-US" smtClean="0"/>
              <a:t>5/16/2016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044DF-9FE4-4E8F-8E65-AFCB1DBEF44E}" type="slidenum">
              <a:rPr lang="en-US" smtClean="0"/>
              <a:t>‹#›</a:t>
            </a:fld>
            <a:endParaRPr lang="en-US" dirty="0"/>
          </a:p>
        </p:txBody>
      </p:sp>
    </p:spTree>
    <p:extLst>
      <p:ext uri="{BB962C8B-B14F-4D97-AF65-F5344CB8AC3E}">
        <p14:creationId xmlns:p14="http://schemas.microsoft.com/office/powerpoint/2010/main" val="186759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02125" y="-11796713"/>
            <a:ext cx="22204363" cy="12490451"/>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30075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7002125" y="-11796713"/>
            <a:ext cx="22204363" cy="12490451"/>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6D5C8B-AE73-41B9-B197-E47A12D61373}" type="slidenum">
              <a:rPr lang="en-US" smtClean="0"/>
              <a:pPr eaLnBrk="1" hangingPunct="1"/>
              <a:t>13</a:t>
            </a:fld>
            <a:endParaRPr lang="en-US" dirty="0"/>
          </a:p>
        </p:txBody>
      </p:sp>
    </p:spTree>
    <p:extLst>
      <p:ext uri="{BB962C8B-B14F-4D97-AF65-F5344CB8AC3E}">
        <p14:creationId xmlns:p14="http://schemas.microsoft.com/office/powerpoint/2010/main" val="292760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7002125" y="-11796713"/>
            <a:ext cx="22204363" cy="12490451"/>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54276"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91A5C4-BD5F-4FFD-8F1F-F9095EAD02D8}" type="slidenum">
              <a:rPr lang="en-US" smtClean="0"/>
              <a:pPr eaLnBrk="1" hangingPunct="1"/>
              <a:t>14</a:t>
            </a:fld>
            <a:endParaRPr lang="en-US" dirty="0"/>
          </a:p>
        </p:txBody>
      </p:sp>
    </p:spTree>
    <p:extLst>
      <p:ext uri="{BB962C8B-B14F-4D97-AF65-F5344CB8AC3E}">
        <p14:creationId xmlns:p14="http://schemas.microsoft.com/office/powerpoint/2010/main" val="2575940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5/16/2016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5513" y="719546"/>
            <a:ext cx="11255827" cy="1632854"/>
          </a:xfrm>
        </p:spPr>
        <p:txBody>
          <a:bodyPr anchor="ctr"/>
          <a:lstStyle/>
          <a:p>
            <a:r>
              <a:rPr lang="en-US" b="1" dirty="0">
                <a:solidFill>
                  <a:schemeClr val="accent6">
                    <a:lumMod val="75000"/>
                  </a:schemeClr>
                </a:solidFill>
              </a:rPr>
              <a:t>Keep up the momentum –</a:t>
            </a:r>
            <a:br>
              <a:rPr lang="en-US" b="1" dirty="0">
                <a:solidFill>
                  <a:schemeClr val="accent6">
                    <a:lumMod val="75000"/>
                  </a:schemeClr>
                </a:solidFill>
              </a:rPr>
            </a:br>
            <a:r>
              <a:rPr lang="en-US" b="1" dirty="0">
                <a:solidFill>
                  <a:schemeClr val="accent6">
                    <a:lumMod val="75000"/>
                  </a:schemeClr>
                </a:solidFill>
              </a:rPr>
              <a:t>from interview to acceptance</a:t>
            </a:r>
          </a:p>
        </p:txBody>
      </p:sp>
      <p:sp>
        <p:nvSpPr>
          <p:cNvPr id="3" name="Subtitle 2"/>
          <p:cNvSpPr>
            <a:spLocks noGrp="1"/>
          </p:cNvSpPr>
          <p:nvPr>
            <p:ph type="subTitle" idx="1"/>
          </p:nvPr>
        </p:nvSpPr>
        <p:spPr>
          <a:xfrm>
            <a:off x="3854768" y="3010444"/>
            <a:ext cx="5503228" cy="2231572"/>
          </a:xfrm>
        </p:spPr>
        <p:txBody>
          <a:bodyPr>
            <a:normAutofit/>
          </a:bodyPr>
          <a:lstStyle/>
          <a:p>
            <a:pPr>
              <a:lnSpc>
                <a:spcPct val="100000"/>
              </a:lnSpc>
              <a:spcBef>
                <a:spcPts val="300"/>
              </a:spcBef>
            </a:pPr>
            <a:r>
              <a:rPr lang="en-US" sz="4000" dirty="0">
                <a:solidFill>
                  <a:schemeClr val="accent2">
                    <a:lumMod val="50000"/>
                  </a:schemeClr>
                </a:solidFill>
              </a:rPr>
              <a:t>Greg Doersching</a:t>
            </a:r>
          </a:p>
          <a:p>
            <a:pPr>
              <a:lnSpc>
                <a:spcPct val="100000"/>
              </a:lnSpc>
              <a:spcBef>
                <a:spcPts val="300"/>
              </a:spcBef>
            </a:pPr>
            <a:r>
              <a:rPr lang="en-US" dirty="0"/>
              <a:t>Bullseye recruiter training</a:t>
            </a:r>
          </a:p>
          <a:p>
            <a:pPr>
              <a:lnSpc>
                <a:spcPct val="100000"/>
              </a:lnSpc>
              <a:spcBef>
                <a:spcPts val="300"/>
              </a:spcBef>
            </a:pPr>
            <a:r>
              <a:rPr lang="en-US" dirty="0"/>
              <a:t>Cell: 414-520-7522</a:t>
            </a:r>
          </a:p>
          <a:p>
            <a:pPr>
              <a:lnSpc>
                <a:spcPct val="100000"/>
              </a:lnSpc>
              <a:spcBef>
                <a:spcPts val="300"/>
              </a:spcBef>
            </a:pPr>
            <a:r>
              <a:rPr lang="en-US" dirty="0"/>
              <a:t>greg@bullseyementor.com</a:t>
            </a:r>
          </a:p>
          <a:p>
            <a:pPr>
              <a:lnSpc>
                <a:spcPct val="100000"/>
              </a:lnSpc>
              <a:spcBef>
                <a:spcPts val="300"/>
              </a:spcBef>
            </a:pPr>
            <a:r>
              <a:rPr lang="en-US" dirty="0"/>
              <a:t>www.bullseyementor.com</a:t>
            </a:r>
          </a:p>
        </p:txBody>
      </p:sp>
      <p:pic>
        <p:nvPicPr>
          <p:cNvPr id="4" name="Picture 3"/>
          <p:cNvPicPr>
            <a:picLocks noChangeAspect="1"/>
          </p:cNvPicPr>
          <p:nvPr/>
        </p:nvPicPr>
        <p:blipFill>
          <a:blip r:embed="rId2"/>
          <a:stretch>
            <a:fillRect/>
          </a:stretch>
        </p:blipFill>
        <p:spPr>
          <a:xfrm>
            <a:off x="1228724" y="2352399"/>
            <a:ext cx="2386013" cy="3615171"/>
          </a:xfrm>
          <a:prstGeom prst="rect">
            <a:avLst/>
          </a:prstGeom>
        </p:spPr>
      </p:pic>
    </p:spTree>
    <p:extLst>
      <p:ext uri="{BB962C8B-B14F-4D97-AF65-F5344CB8AC3E}">
        <p14:creationId xmlns:p14="http://schemas.microsoft.com/office/powerpoint/2010/main" val="307782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02832"/>
            <a:ext cx="10364451" cy="633339"/>
          </a:xfrm>
        </p:spPr>
        <p:txBody>
          <a:bodyPr/>
          <a:lstStyle/>
          <a:p>
            <a:r>
              <a:rPr lang="en-US" dirty="0">
                <a:solidFill>
                  <a:schemeClr val="accent2">
                    <a:lumMod val="50000"/>
                  </a:schemeClr>
                </a:solidFill>
              </a:rPr>
              <a:t>Prep your clients too!</a:t>
            </a:r>
          </a:p>
        </p:txBody>
      </p:sp>
      <p:sp>
        <p:nvSpPr>
          <p:cNvPr id="6" name="TextBox 5"/>
          <p:cNvSpPr txBox="1"/>
          <p:nvPr/>
        </p:nvSpPr>
        <p:spPr>
          <a:xfrm>
            <a:off x="1186543" y="5638800"/>
            <a:ext cx="2873828" cy="762000"/>
          </a:xfrm>
          <a:prstGeom prst="rect">
            <a:avLst/>
          </a:prstGeom>
          <a:noFill/>
        </p:spPr>
        <p:txBody>
          <a:bodyPr wrap="square" rtlCol="0">
            <a:spAutoFit/>
          </a:bodyPr>
          <a:lstStyle/>
          <a:p>
            <a:endParaRPr lang="en-US" dirty="0"/>
          </a:p>
        </p:txBody>
      </p:sp>
      <p:pic>
        <p:nvPicPr>
          <p:cNvPr id="4" name="Picture 3" descr="CLIENT Interview Prep Packet - SAMPLE - Word"/>
          <p:cNvPicPr>
            <a:picLocks noChangeAspect="1"/>
          </p:cNvPicPr>
          <p:nvPr/>
        </p:nvPicPr>
        <p:blipFill rotWithShape="1">
          <a:blip r:embed="rId2"/>
          <a:srcRect l="33507" t="25000" r="33315" b="19666"/>
          <a:stretch/>
        </p:blipFill>
        <p:spPr>
          <a:xfrm>
            <a:off x="3486318" y="1040130"/>
            <a:ext cx="5219361" cy="5474970"/>
          </a:xfrm>
          <a:prstGeom prst="rect">
            <a:avLst/>
          </a:prstGeom>
        </p:spPr>
      </p:pic>
    </p:spTree>
    <p:extLst>
      <p:ext uri="{BB962C8B-B14F-4D97-AF65-F5344CB8AC3E}">
        <p14:creationId xmlns:p14="http://schemas.microsoft.com/office/powerpoint/2010/main" val="4173451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02832"/>
            <a:ext cx="10364451" cy="633339"/>
          </a:xfrm>
        </p:spPr>
        <p:txBody>
          <a:bodyPr/>
          <a:lstStyle/>
          <a:p>
            <a:r>
              <a:rPr lang="en-US" dirty="0">
                <a:solidFill>
                  <a:schemeClr val="accent2">
                    <a:lumMod val="50000"/>
                  </a:schemeClr>
                </a:solidFill>
              </a:rPr>
              <a:t>Do your debriefs in writing</a:t>
            </a:r>
          </a:p>
        </p:txBody>
      </p:sp>
      <p:sp>
        <p:nvSpPr>
          <p:cNvPr id="6" name="TextBox 5"/>
          <p:cNvSpPr txBox="1"/>
          <p:nvPr/>
        </p:nvSpPr>
        <p:spPr>
          <a:xfrm>
            <a:off x="1186543" y="5638800"/>
            <a:ext cx="2873828" cy="762000"/>
          </a:xfrm>
          <a:prstGeom prst="rect">
            <a:avLst/>
          </a:prstGeom>
          <a:noFill/>
        </p:spPr>
        <p:txBody>
          <a:bodyPr wrap="square" rtlCol="0">
            <a:spAutoFit/>
          </a:bodyPr>
          <a:lstStyle/>
          <a:p>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74" y="6062040"/>
            <a:ext cx="1513739" cy="555292"/>
          </a:xfrm>
          <a:prstGeom prst="rect">
            <a:avLst/>
          </a:prstGeom>
        </p:spPr>
      </p:pic>
      <p:pic>
        <p:nvPicPr>
          <p:cNvPr id="3" name="Picture 2"/>
          <p:cNvPicPr>
            <a:picLocks noChangeAspect="1"/>
          </p:cNvPicPr>
          <p:nvPr/>
        </p:nvPicPr>
        <p:blipFill rotWithShape="1">
          <a:blip r:embed="rId3"/>
          <a:srcRect l="61526" t="25896" r="14594" b="21885"/>
          <a:stretch/>
        </p:blipFill>
        <p:spPr>
          <a:xfrm>
            <a:off x="2787366" y="1394911"/>
            <a:ext cx="7096941" cy="5222421"/>
          </a:xfrm>
          <a:prstGeom prst="rect">
            <a:avLst/>
          </a:prstGeom>
        </p:spPr>
      </p:pic>
    </p:spTree>
    <p:extLst>
      <p:ext uri="{BB962C8B-B14F-4D97-AF65-F5344CB8AC3E}">
        <p14:creationId xmlns:p14="http://schemas.microsoft.com/office/powerpoint/2010/main" val="2864795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974" y="629404"/>
            <a:ext cx="10364451" cy="633339"/>
          </a:xfrm>
        </p:spPr>
        <p:txBody>
          <a:bodyPr/>
          <a:lstStyle/>
          <a:p>
            <a:r>
              <a:rPr lang="en-US" dirty="0">
                <a:solidFill>
                  <a:schemeClr val="accent2">
                    <a:lumMod val="50000"/>
                  </a:schemeClr>
                </a:solidFill>
              </a:rPr>
              <a:t>Getting ready for the final interview</a:t>
            </a:r>
          </a:p>
        </p:txBody>
      </p:sp>
      <p:sp>
        <p:nvSpPr>
          <p:cNvPr id="5" name="Content Placeholder 4"/>
          <p:cNvSpPr>
            <a:spLocks noGrp="1"/>
          </p:cNvSpPr>
          <p:nvPr>
            <p:ph sz="quarter" idx="13"/>
          </p:nvPr>
        </p:nvSpPr>
        <p:spPr>
          <a:xfrm>
            <a:off x="468630" y="1379892"/>
            <a:ext cx="5234858" cy="4475010"/>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marL="0" lvl="0" indent="0">
              <a:buNone/>
            </a:pPr>
            <a:r>
              <a:rPr lang="en-US" b="1" dirty="0">
                <a:solidFill>
                  <a:srgbClr val="FF0000"/>
                </a:solidFill>
              </a:rPr>
              <a:t>Q1) </a:t>
            </a:r>
            <a:r>
              <a:rPr lang="en-US" dirty="0">
                <a:solidFill>
                  <a:schemeClr val="accent6">
                    <a:lumMod val="75000"/>
                  </a:schemeClr>
                </a:solidFill>
              </a:rPr>
              <a:t>____, well this is it, the final hurdle.  Before, I schedule this interview, I have to ask – do you really want this job?  If you don’t -now is the time to say so – because walking away after this puts a lot of egg on our face.</a:t>
            </a:r>
          </a:p>
          <a:p>
            <a:pPr marL="0" lvl="0" indent="0">
              <a:buNone/>
            </a:pPr>
            <a:r>
              <a:rPr lang="en-US" b="1" dirty="0">
                <a:solidFill>
                  <a:srgbClr val="FF0000"/>
                </a:solidFill>
              </a:rPr>
              <a:t>Q2)  </a:t>
            </a:r>
            <a:r>
              <a:rPr lang="en-US" dirty="0">
                <a:solidFill>
                  <a:schemeClr val="accent6">
                    <a:lumMod val="75000"/>
                  </a:schemeClr>
                </a:solidFill>
              </a:rPr>
              <a:t>____, is there anything at all that you or your family still have questions about that you would need answers to before you could accept this position.</a:t>
            </a:r>
          </a:p>
          <a:p>
            <a:pPr marL="0" lvl="0" indent="0">
              <a:buNone/>
            </a:pPr>
            <a:r>
              <a:rPr lang="en-US" b="1" dirty="0">
                <a:solidFill>
                  <a:srgbClr val="FF0000"/>
                </a:solidFill>
              </a:rPr>
              <a:t>Q3) </a:t>
            </a:r>
            <a:r>
              <a:rPr lang="en-US" dirty="0">
                <a:solidFill>
                  <a:schemeClr val="accent6">
                    <a:lumMod val="75000"/>
                  </a:schemeClr>
                </a:solidFill>
              </a:rPr>
              <a:t>____, it’s time for us to have a VERY SERIOUS talk about money so let’s talk about money one last time….</a:t>
            </a:r>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30" y="6094075"/>
            <a:ext cx="1513739" cy="555292"/>
          </a:xfrm>
          <a:prstGeom prst="rect">
            <a:avLst/>
          </a:prstGeom>
        </p:spPr>
      </p:pic>
      <p:sp>
        <p:nvSpPr>
          <p:cNvPr id="3" name="TextBox 2"/>
          <p:cNvSpPr txBox="1"/>
          <p:nvPr/>
        </p:nvSpPr>
        <p:spPr>
          <a:xfrm>
            <a:off x="5848268" y="1376752"/>
            <a:ext cx="5943600" cy="447814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spcBef>
                <a:spcPts val="1200"/>
              </a:spcBef>
            </a:pPr>
            <a:r>
              <a:rPr lang="en-US" sz="1900" b="1" dirty="0">
                <a:solidFill>
                  <a:srgbClr val="FF0000"/>
                </a:solidFill>
              </a:rPr>
              <a:t>A1)  </a:t>
            </a:r>
            <a:r>
              <a:rPr lang="en-US" sz="1900" dirty="0">
                <a:solidFill>
                  <a:schemeClr val="accent6">
                    <a:lumMod val="75000"/>
                  </a:schemeClr>
                </a:solidFill>
              </a:rPr>
              <a:t>YOU HAVE TO GIVE PEOPLE THE CHANCE TO WALK AWAY CLEANLY AT THIS POINT.  BY NOW THEY HAVE HAD PLENTY OF TIME TO ACCESS HOW THIS JOB FITS WITH THEIR PERSONAL AND PROFESSIONAL GOALS.  IF THEY ARE NOT SOLD ON THE POSITION YOU NEED TO ATTEMPT TO PULL THEM.  IF THEY GIVE YOU NO FIGHT AT ALL ABOUT BEING YANKED OUT – THEY WEREN’T SERIOUS TO BEGIN WITH.</a:t>
            </a:r>
          </a:p>
          <a:p>
            <a:pPr lvl="0">
              <a:spcBef>
                <a:spcPts val="1200"/>
              </a:spcBef>
            </a:pPr>
            <a:r>
              <a:rPr lang="en-US" sz="1900" b="1" dirty="0">
                <a:solidFill>
                  <a:srgbClr val="FF0000"/>
                </a:solidFill>
              </a:rPr>
              <a:t>A2)  </a:t>
            </a:r>
            <a:r>
              <a:rPr lang="en-US" sz="1900" dirty="0">
                <a:solidFill>
                  <a:schemeClr val="accent6">
                    <a:lumMod val="75000"/>
                  </a:schemeClr>
                </a:solidFill>
              </a:rPr>
              <a:t>IF YOU CAN GET THEM THE ANSWER – GO GET IT.  IF IT’S SOMETHING THE COMPANY NEEDS TO ANSWER MAKE SURE YOU GIVE THEM A HEADS UP SO THEY CAN.</a:t>
            </a:r>
          </a:p>
          <a:p>
            <a:pPr lvl="0">
              <a:spcBef>
                <a:spcPts val="1200"/>
              </a:spcBef>
            </a:pPr>
            <a:r>
              <a:rPr lang="en-US" sz="1900" b="1" dirty="0">
                <a:solidFill>
                  <a:srgbClr val="FF0000"/>
                </a:solidFill>
              </a:rPr>
              <a:t>A3)  </a:t>
            </a:r>
            <a:r>
              <a:rPr lang="en-US" sz="1900" dirty="0">
                <a:solidFill>
                  <a:schemeClr val="accent6">
                    <a:lumMod val="75000"/>
                  </a:schemeClr>
                </a:solidFill>
              </a:rPr>
              <a:t>WE NEED THE FULL COMPENSATION PROFILE … USE THE “COMPENSATION COMPARISON WORKSHEET”</a:t>
            </a:r>
          </a:p>
          <a:p>
            <a:endParaRPr lang="en-US" dirty="0">
              <a:solidFill>
                <a:schemeClr val="accent6">
                  <a:lumMod val="75000"/>
                </a:schemeClr>
              </a:solidFill>
            </a:endParaRPr>
          </a:p>
        </p:txBody>
      </p:sp>
    </p:spTree>
    <p:extLst>
      <p:ext uri="{BB962C8B-B14F-4D97-AF65-F5344CB8AC3E}">
        <p14:creationId xmlns:p14="http://schemas.microsoft.com/office/powerpoint/2010/main" val="212007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628" y="535896"/>
            <a:ext cx="10983685" cy="748618"/>
          </a:xfrm>
        </p:spPr>
        <p:txBody>
          <a:bodyPr>
            <a:normAutofit/>
          </a:bodyPr>
          <a:lstStyle/>
          <a:p>
            <a:pPr>
              <a:defRPr/>
            </a:pPr>
            <a:r>
              <a:rPr lang="en-US" sz="3200" dirty="0">
                <a:solidFill>
                  <a:schemeClr val="accent2">
                    <a:lumMod val="50000"/>
                  </a:schemeClr>
                </a:solidFill>
              </a:rPr>
              <a:t>Candidate email prior to Final Interview</a:t>
            </a:r>
          </a:p>
        </p:txBody>
      </p:sp>
      <p:sp>
        <p:nvSpPr>
          <p:cNvPr id="3" name="Content Placeholder 2"/>
          <p:cNvSpPr>
            <a:spLocks noGrp="1"/>
          </p:cNvSpPr>
          <p:nvPr>
            <p:ph sz="quarter" idx="4294967295"/>
          </p:nvPr>
        </p:nvSpPr>
        <p:spPr>
          <a:xfrm>
            <a:off x="1317171" y="1360714"/>
            <a:ext cx="10134600" cy="4764769"/>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marL="274320" indent="-274320">
              <a:buNone/>
              <a:defRPr/>
            </a:pPr>
            <a:r>
              <a:rPr lang="en-US" b="1" dirty="0">
                <a:solidFill>
                  <a:schemeClr val="accent6">
                    <a:lumMod val="75000"/>
                  </a:schemeClr>
                </a:solidFill>
              </a:rPr>
              <a:t>Tom, </a:t>
            </a:r>
          </a:p>
          <a:p>
            <a:pPr marL="274320" indent="-274320">
              <a:buNone/>
              <a:defRPr/>
            </a:pPr>
            <a:r>
              <a:rPr lang="en-US" b="1" dirty="0">
                <a:solidFill>
                  <a:schemeClr val="accent6">
                    <a:lumMod val="75000"/>
                  </a:schemeClr>
                </a:solidFill>
              </a:rPr>
              <a:t> I want to just confirm everything we talked about earlier today.  I am going to schedule your personal interview with Schrieber Foods for 10 am on Friday the 27</a:t>
            </a:r>
            <a:r>
              <a:rPr lang="en-US" b="1" baseline="30000" dirty="0">
                <a:solidFill>
                  <a:schemeClr val="accent6">
                    <a:lumMod val="75000"/>
                  </a:schemeClr>
                </a:solidFill>
              </a:rPr>
              <a:t>th</a:t>
            </a:r>
            <a:r>
              <a:rPr lang="en-US" b="1" dirty="0">
                <a:solidFill>
                  <a:schemeClr val="accent6">
                    <a:lumMod val="75000"/>
                  </a:schemeClr>
                </a:solidFill>
              </a:rPr>
              <a:t>.  Also I wanted to make sure I had a very clear understanding as to all of the things we discussed concerning compensation so I am outlining what I heard below.  Please review this and email me back that my information is correct.  As soon as I get that email back from you I will schedule the interview with Kim.</a:t>
            </a:r>
          </a:p>
          <a:p>
            <a:pPr marL="274320" indent="-274320">
              <a:spcBef>
                <a:spcPts val="0"/>
              </a:spcBef>
              <a:buNone/>
              <a:defRPr/>
            </a:pPr>
            <a:r>
              <a:rPr lang="en-US" b="1" dirty="0">
                <a:solidFill>
                  <a:schemeClr val="accent6">
                    <a:lumMod val="75000"/>
                  </a:schemeClr>
                </a:solidFill>
              </a:rPr>
              <a:t> Thanks,</a:t>
            </a:r>
          </a:p>
          <a:p>
            <a:pPr marL="274320" indent="-274320">
              <a:spcBef>
                <a:spcPts val="0"/>
              </a:spcBef>
              <a:buNone/>
              <a:defRPr/>
            </a:pPr>
            <a:r>
              <a:rPr lang="en-US" b="1" dirty="0">
                <a:solidFill>
                  <a:schemeClr val="accent6">
                    <a:lumMod val="75000"/>
                  </a:schemeClr>
                </a:solidFill>
              </a:rPr>
              <a:t> Greg</a:t>
            </a:r>
          </a:p>
          <a:p>
            <a:pPr marL="274320" indent="-274320">
              <a:buNone/>
              <a:defRPr/>
            </a:pPr>
            <a:r>
              <a:rPr lang="en-US" b="1" dirty="0">
                <a:solidFill>
                  <a:schemeClr val="accent6">
                    <a:lumMod val="75000"/>
                  </a:schemeClr>
                </a:solidFill>
              </a:rPr>
              <a:t> </a:t>
            </a:r>
            <a:r>
              <a:rPr lang="en-US" b="1" u="sng" dirty="0">
                <a:solidFill>
                  <a:schemeClr val="accent6">
                    <a:lumMod val="75000"/>
                  </a:schemeClr>
                </a:solidFill>
              </a:rPr>
              <a:t>Current Compensation</a:t>
            </a:r>
            <a:r>
              <a:rPr lang="en-US" b="1" dirty="0">
                <a:solidFill>
                  <a:schemeClr val="accent6">
                    <a:lumMod val="75000"/>
                  </a:schemeClr>
                </a:solidFill>
              </a:rPr>
              <a:t>			</a:t>
            </a:r>
            <a:r>
              <a:rPr lang="en-US" b="1" u="sng" dirty="0">
                <a:solidFill>
                  <a:schemeClr val="accent6">
                    <a:lumMod val="75000"/>
                  </a:schemeClr>
                </a:solidFill>
              </a:rPr>
              <a:t>Expected Compensation</a:t>
            </a:r>
            <a:endParaRPr lang="en-US" dirty="0">
              <a:solidFill>
                <a:schemeClr val="accent6">
                  <a:lumMod val="75000"/>
                </a:schemeClr>
              </a:solidFill>
            </a:endParaRPr>
          </a:p>
          <a:p>
            <a:pPr marL="274320" indent="-274320">
              <a:buNone/>
              <a:defRPr/>
            </a:pPr>
            <a:r>
              <a:rPr lang="en-US" dirty="0">
                <a:solidFill>
                  <a:schemeClr val="accent6">
                    <a:lumMod val="75000"/>
                  </a:schemeClr>
                </a:solidFill>
              </a:rPr>
              <a:t>Base: 72, 000				Base:  81,000 – 83,000</a:t>
            </a:r>
          </a:p>
          <a:p>
            <a:pPr marL="274320" indent="-274320">
              <a:buNone/>
              <a:defRPr/>
            </a:pPr>
            <a:r>
              <a:rPr lang="en-US" dirty="0">
                <a:solidFill>
                  <a:schemeClr val="accent6">
                    <a:lumMod val="75000"/>
                  </a:schemeClr>
                </a:solidFill>
              </a:rPr>
              <a:t>Bonus: 15%(Due April ’06)			Bonus: 20% as per plan</a:t>
            </a:r>
          </a:p>
          <a:p>
            <a:pPr marL="274320" indent="-274320">
              <a:buNone/>
              <a:defRPr/>
            </a:pPr>
            <a:r>
              <a:rPr lang="en-US" dirty="0">
                <a:solidFill>
                  <a:schemeClr val="accent6">
                    <a:lumMod val="75000"/>
                  </a:schemeClr>
                </a:solidFill>
              </a:rPr>
              <a:t>Vacation: 3 weeks				Vacation: 2 weeks remainder of this year 						                   &amp; 3 weeks as of Jan 1. 2005.</a:t>
            </a:r>
          </a:p>
          <a:p>
            <a:pPr marL="274320" indent="-274320">
              <a:buNone/>
              <a:defRPr/>
            </a:pPr>
            <a:r>
              <a:rPr lang="en-US" dirty="0">
                <a:solidFill>
                  <a:schemeClr val="accent6">
                    <a:lumMod val="75000"/>
                  </a:schemeClr>
                </a:solidFill>
              </a:rPr>
              <a:t>Benefits: Standard				Benefits: As per plan</a:t>
            </a:r>
          </a:p>
          <a:p>
            <a:pPr marL="274320" indent="-274320">
              <a:buNone/>
              <a:defRPr/>
            </a:pPr>
            <a:r>
              <a:rPr lang="en-US" dirty="0">
                <a:solidFill>
                  <a:schemeClr val="accent6">
                    <a:lumMod val="75000"/>
                  </a:schemeClr>
                </a:solidFill>
              </a:rPr>
              <a:t>						Relocation:  Only issue is that he owns a 							30’ sailboat and there will be some cost 							in moving this</a:t>
            </a:r>
            <a:r>
              <a:rPr lang="en-US" b="1" dirty="0">
                <a:solidFill>
                  <a:schemeClr val="accent6">
                    <a:lumMod val="75000"/>
                  </a:schemeClr>
                </a:solidFill>
              </a:rPr>
              <a:t>.</a:t>
            </a:r>
            <a:endParaRPr lang="en-US" dirty="0">
              <a:solidFill>
                <a:schemeClr val="accent6">
                  <a:lumMod val="75000"/>
                </a:schemeClr>
              </a:solidFill>
            </a:endParaRP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74" y="6052457"/>
            <a:ext cx="1513739" cy="555292"/>
          </a:xfrm>
          <a:prstGeom prst="rect">
            <a:avLst/>
          </a:prstGeom>
        </p:spPr>
      </p:pic>
    </p:spTree>
    <p:extLst>
      <p:ext uri="{BB962C8B-B14F-4D97-AF65-F5344CB8AC3E}">
        <p14:creationId xmlns:p14="http://schemas.microsoft.com/office/powerpoint/2010/main" val="2796802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437924"/>
            <a:ext cx="10156371" cy="639762"/>
          </a:xfrm>
        </p:spPr>
        <p:txBody>
          <a:bodyPr>
            <a:normAutofit/>
          </a:bodyPr>
          <a:lstStyle/>
          <a:p>
            <a:pPr>
              <a:defRPr/>
            </a:pPr>
            <a:r>
              <a:rPr lang="en-US" sz="3200" dirty="0">
                <a:solidFill>
                  <a:schemeClr val="accent2">
                    <a:lumMod val="50000"/>
                  </a:schemeClr>
                </a:solidFill>
              </a:rPr>
              <a:t>Email to client prior to final interview</a:t>
            </a:r>
          </a:p>
        </p:txBody>
      </p:sp>
      <p:sp>
        <p:nvSpPr>
          <p:cNvPr id="3" name="Content Placeholder 2"/>
          <p:cNvSpPr>
            <a:spLocks noGrp="1"/>
          </p:cNvSpPr>
          <p:nvPr>
            <p:ph sz="quarter" idx="4294967295"/>
          </p:nvPr>
        </p:nvSpPr>
        <p:spPr>
          <a:xfrm>
            <a:off x="1523999" y="1077687"/>
            <a:ext cx="9938658" cy="4963884"/>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marL="274320" indent="-274320">
              <a:buNone/>
              <a:defRPr/>
            </a:pPr>
            <a:r>
              <a:rPr lang="en-US" b="1" dirty="0">
                <a:solidFill>
                  <a:schemeClr val="accent6">
                    <a:lumMod val="75000"/>
                  </a:schemeClr>
                </a:solidFill>
              </a:rPr>
              <a:t>Polly,</a:t>
            </a:r>
            <a:endParaRPr lang="en-US" dirty="0">
              <a:solidFill>
                <a:schemeClr val="accent6">
                  <a:lumMod val="75000"/>
                </a:schemeClr>
              </a:solidFill>
            </a:endParaRPr>
          </a:p>
          <a:p>
            <a:pPr marL="274320" indent="-274320">
              <a:buNone/>
              <a:defRPr/>
            </a:pPr>
            <a:r>
              <a:rPr lang="en-US" b="1" dirty="0">
                <a:solidFill>
                  <a:schemeClr val="accent6">
                    <a:lumMod val="75000"/>
                  </a:schemeClr>
                </a:solidFill>
              </a:rPr>
              <a:t> I wanted to let you know the Gary Thomas is all set for his interview on the 27</a:t>
            </a:r>
            <a:r>
              <a:rPr lang="en-US" b="1" baseline="30000" dirty="0">
                <a:solidFill>
                  <a:schemeClr val="accent6">
                    <a:lumMod val="75000"/>
                  </a:schemeClr>
                </a:solidFill>
              </a:rPr>
              <a:t>th</a:t>
            </a:r>
            <a:r>
              <a:rPr lang="en-US" b="1" dirty="0">
                <a:solidFill>
                  <a:schemeClr val="accent6">
                    <a:lumMod val="75000"/>
                  </a:schemeClr>
                </a:solidFill>
              </a:rPr>
              <a:t> but I wanted to take a minute here to go over something with you one last time before we spend the money and time necessary to bring him in.  Gary and I have had numerous conversations regarding his salary expectations and I wanted to make sure you had clear information regarding this, so here are his expectations:</a:t>
            </a:r>
            <a:endParaRPr lang="en-US" dirty="0">
              <a:solidFill>
                <a:schemeClr val="accent6">
                  <a:lumMod val="75000"/>
                </a:schemeClr>
              </a:solidFill>
            </a:endParaRPr>
          </a:p>
          <a:p>
            <a:pPr marL="274320" indent="-274320">
              <a:buNone/>
              <a:defRPr/>
            </a:pPr>
            <a:r>
              <a:rPr lang="en-US" b="1" dirty="0">
                <a:solidFill>
                  <a:schemeClr val="accent6">
                    <a:lumMod val="75000"/>
                  </a:schemeClr>
                </a:solidFill>
              </a:rPr>
              <a:t>		 </a:t>
            </a:r>
            <a:r>
              <a:rPr lang="en-US" b="1" u="sng" dirty="0">
                <a:solidFill>
                  <a:schemeClr val="accent6">
                    <a:lumMod val="75000"/>
                  </a:schemeClr>
                </a:solidFill>
              </a:rPr>
              <a:t>Current Compensation</a:t>
            </a:r>
            <a:r>
              <a:rPr lang="en-US" b="1" dirty="0">
                <a:solidFill>
                  <a:schemeClr val="accent6">
                    <a:lumMod val="75000"/>
                  </a:schemeClr>
                </a:solidFill>
              </a:rPr>
              <a:t>			</a:t>
            </a:r>
            <a:r>
              <a:rPr lang="en-US" b="1" u="sng" dirty="0">
                <a:solidFill>
                  <a:schemeClr val="accent6">
                    <a:lumMod val="75000"/>
                  </a:schemeClr>
                </a:solidFill>
              </a:rPr>
              <a:t>Expected Compensation</a:t>
            </a:r>
            <a:endParaRPr lang="en-US" dirty="0">
              <a:solidFill>
                <a:schemeClr val="accent6">
                  <a:lumMod val="75000"/>
                </a:schemeClr>
              </a:solidFill>
            </a:endParaRPr>
          </a:p>
          <a:p>
            <a:pPr marL="274320" indent="-274320">
              <a:buNone/>
              <a:defRPr/>
            </a:pPr>
            <a:r>
              <a:rPr lang="en-US" dirty="0">
                <a:solidFill>
                  <a:schemeClr val="accent6">
                    <a:lumMod val="75000"/>
                  </a:schemeClr>
                </a:solidFill>
              </a:rPr>
              <a:t>		Base: 72, 000				Base:  83,000 or more.</a:t>
            </a:r>
          </a:p>
          <a:p>
            <a:pPr marL="274320" indent="-274320">
              <a:buNone/>
              <a:defRPr/>
            </a:pPr>
            <a:r>
              <a:rPr lang="en-US" dirty="0">
                <a:solidFill>
                  <a:schemeClr val="accent6">
                    <a:lumMod val="75000"/>
                  </a:schemeClr>
                </a:solidFill>
              </a:rPr>
              <a:t>		Bonus: 15%					Bonus: 20% as per plan</a:t>
            </a:r>
          </a:p>
          <a:p>
            <a:pPr marL="274320" indent="-274320">
              <a:buNone/>
              <a:defRPr/>
            </a:pPr>
            <a:r>
              <a:rPr lang="en-US" dirty="0">
                <a:solidFill>
                  <a:schemeClr val="accent6">
                    <a:lumMod val="75000"/>
                  </a:schemeClr>
                </a:solidFill>
              </a:rPr>
              <a:t>		Vacation: 3 weeks				Vacation: 2 weeks remainder of this year 							&amp; 3 weeks as of Jan 1. 2005.</a:t>
            </a:r>
          </a:p>
          <a:p>
            <a:pPr marL="274320" indent="-274320">
              <a:buNone/>
              <a:defRPr/>
            </a:pPr>
            <a:r>
              <a:rPr lang="en-US" dirty="0">
                <a:solidFill>
                  <a:schemeClr val="accent6">
                    <a:lumMod val="75000"/>
                  </a:schemeClr>
                </a:solidFill>
              </a:rPr>
              <a:t>		Benefits: Standard				Benefits: As per plan</a:t>
            </a:r>
          </a:p>
          <a:p>
            <a:pPr marL="274320" indent="-274320">
              <a:buNone/>
              <a:defRPr/>
            </a:pPr>
            <a:r>
              <a:rPr lang="en-US" dirty="0">
                <a:solidFill>
                  <a:schemeClr val="accent6">
                    <a:lumMod val="75000"/>
                  </a:schemeClr>
                </a:solidFill>
              </a:rPr>
              <a:t>							Relocation:  Only issue is that he 								owns a 30’ sailboat and there will 							be some cost in moving this.</a:t>
            </a:r>
          </a:p>
          <a:p>
            <a:pPr marL="274320" indent="-274320">
              <a:buNone/>
              <a:defRPr/>
            </a:pPr>
            <a:r>
              <a:rPr lang="en-US" dirty="0">
                <a:solidFill>
                  <a:schemeClr val="accent6">
                    <a:lumMod val="75000"/>
                  </a:schemeClr>
                </a:solidFill>
              </a:rPr>
              <a:t> </a:t>
            </a:r>
          </a:p>
          <a:p>
            <a:pPr marL="274320" indent="-274320">
              <a:buNone/>
              <a:defRPr/>
            </a:pPr>
            <a:r>
              <a:rPr lang="en-US" b="1" dirty="0">
                <a:solidFill>
                  <a:schemeClr val="accent6">
                    <a:lumMod val="75000"/>
                  </a:schemeClr>
                </a:solidFill>
              </a:rPr>
              <a:t>As long as you are confident that we can work within these parameters and/or come to an acceptable compromise I see no reason to not proceed with the interview.  If you have any serious issues please call me to discuss them.</a:t>
            </a:r>
            <a:endParaRPr lang="en-US" dirty="0">
              <a:solidFill>
                <a:schemeClr val="accent6">
                  <a:lumMod val="75000"/>
                </a:schemeClr>
              </a:solidFill>
            </a:endParaRPr>
          </a:p>
          <a:p>
            <a:pPr marL="274320" indent="-274320">
              <a:buFont typeface="Wingdings"/>
              <a:buChar char=""/>
              <a:defRPr/>
            </a:pPr>
            <a:endParaRPr lang="en-US"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74" y="6030685"/>
            <a:ext cx="1513739" cy="555292"/>
          </a:xfrm>
          <a:prstGeom prst="rect">
            <a:avLst/>
          </a:prstGeom>
        </p:spPr>
      </p:pic>
    </p:spTree>
    <p:extLst>
      <p:ext uri="{BB962C8B-B14F-4D97-AF65-F5344CB8AC3E}">
        <p14:creationId xmlns:p14="http://schemas.microsoft.com/office/powerpoint/2010/main" val="2436319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629404"/>
            <a:ext cx="10364451" cy="633339"/>
          </a:xfrm>
        </p:spPr>
        <p:txBody>
          <a:bodyPr/>
          <a:lstStyle/>
          <a:p>
            <a:r>
              <a:rPr lang="en-US" dirty="0">
                <a:solidFill>
                  <a:schemeClr val="accent2">
                    <a:lumMod val="50000"/>
                  </a:schemeClr>
                </a:solidFill>
              </a:rPr>
              <a:t>Guide to resignation and acceptance</a:t>
            </a:r>
          </a:p>
        </p:txBody>
      </p:sp>
      <p:sp>
        <p:nvSpPr>
          <p:cNvPr id="5" name="Content Placeholder 4"/>
          <p:cNvSpPr>
            <a:spLocks noGrp="1"/>
          </p:cNvSpPr>
          <p:nvPr>
            <p:ph sz="quarter" idx="13"/>
          </p:nvPr>
        </p:nvSpPr>
        <p:spPr>
          <a:xfrm>
            <a:off x="1763485" y="1371600"/>
            <a:ext cx="9514115" cy="4593771"/>
          </a:xfrm>
        </p:spPr>
        <p:txBody>
          <a:bodyPr>
            <a:normAutofit/>
          </a:bodyPr>
          <a:lstStyle/>
          <a:p>
            <a:pPr marL="0" indent="0">
              <a:buNone/>
            </a:pPr>
            <a:r>
              <a:rPr lang="en-US" b="1" dirty="0">
                <a:solidFill>
                  <a:schemeClr val="accent6">
                    <a:lumMod val="75000"/>
                  </a:schemeClr>
                </a:solidFill>
              </a:rPr>
              <a:t>5 TELL ALL QUESTIONS?</a:t>
            </a:r>
            <a:endParaRPr lang="en-US" dirty="0">
              <a:solidFill>
                <a:schemeClr val="accent6">
                  <a:lumMod val="75000"/>
                </a:schemeClr>
              </a:solidFill>
            </a:endParaRPr>
          </a:p>
          <a:p>
            <a:pPr marL="0" indent="0">
              <a:buNone/>
            </a:pPr>
            <a:r>
              <a:rPr lang="en-US" dirty="0">
                <a:solidFill>
                  <a:schemeClr val="accent6">
                    <a:lumMod val="75000"/>
                  </a:schemeClr>
                </a:solidFill>
              </a:rPr>
              <a:t> Here’s the bottom line.  Ask yourself these five questions. </a:t>
            </a:r>
          </a:p>
          <a:p>
            <a:pPr marL="914400" lvl="1" indent="-457200">
              <a:buFont typeface="+mj-lt"/>
              <a:buAutoNum type="arabicPeriod"/>
            </a:pPr>
            <a:r>
              <a:rPr lang="en-US" dirty="0">
                <a:solidFill>
                  <a:schemeClr val="accent6">
                    <a:lumMod val="75000"/>
                  </a:schemeClr>
                </a:solidFill>
              </a:rPr>
              <a:t>Would this move improve me financially?</a:t>
            </a:r>
          </a:p>
          <a:p>
            <a:pPr marL="914400" lvl="1" indent="-457200">
              <a:buFont typeface="+mj-lt"/>
              <a:buAutoNum type="arabicPeriod"/>
            </a:pPr>
            <a:r>
              <a:rPr lang="en-US" dirty="0">
                <a:solidFill>
                  <a:schemeClr val="accent6">
                    <a:lumMod val="75000"/>
                  </a:schemeClr>
                </a:solidFill>
              </a:rPr>
              <a:t>Would this move improve my quality of life both at work and outside of work?</a:t>
            </a:r>
          </a:p>
          <a:p>
            <a:pPr marL="914400" lvl="1" indent="-457200">
              <a:buFont typeface="+mj-lt"/>
              <a:buAutoNum type="arabicPeriod"/>
            </a:pPr>
            <a:r>
              <a:rPr lang="en-US" dirty="0">
                <a:solidFill>
                  <a:schemeClr val="accent6">
                    <a:lumMod val="75000"/>
                  </a:schemeClr>
                </a:solidFill>
              </a:rPr>
              <a:t>Would I gain new responsibilities by accepting this position?</a:t>
            </a:r>
          </a:p>
          <a:p>
            <a:pPr marL="914400" lvl="1" indent="-457200">
              <a:buFont typeface="+mj-lt"/>
              <a:buAutoNum type="arabicPeriod"/>
            </a:pPr>
            <a:r>
              <a:rPr lang="en-US" dirty="0">
                <a:solidFill>
                  <a:schemeClr val="accent6">
                    <a:lumMod val="75000"/>
                  </a:schemeClr>
                </a:solidFill>
              </a:rPr>
              <a:t>Would this be a step forward in my career? (It’s not always a step up in title – but would I be more valuable later having taken this position)</a:t>
            </a:r>
          </a:p>
          <a:p>
            <a:pPr marL="914400" lvl="1" indent="-457200">
              <a:buFont typeface="+mj-lt"/>
              <a:buAutoNum type="arabicPeriod"/>
            </a:pPr>
            <a:r>
              <a:rPr lang="en-US" dirty="0">
                <a:solidFill>
                  <a:schemeClr val="accent6">
                    <a:lumMod val="75000"/>
                  </a:schemeClr>
                </a:solidFill>
              </a:rPr>
              <a:t>Would it keep or get me back to “home”?</a:t>
            </a:r>
          </a:p>
          <a:p>
            <a:pPr marL="0" indent="0">
              <a:buNone/>
            </a:pPr>
            <a:r>
              <a:rPr lang="en-US" dirty="0">
                <a:solidFill>
                  <a:schemeClr val="accent6">
                    <a:lumMod val="75000"/>
                  </a:schemeClr>
                </a:solidFill>
              </a:rPr>
              <a:t> If you are answering – Yes – to 4-5 of these questions – you should be accepting this position and enjoying that decision.</a:t>
            </a:r>
          </a:p>
        </p:txBody>
      </p:sp>
      <p:sp>
        <p:nvSpPr>
          <p:cNvPr id="6" name="TextBox 5"/>
          <p:cNvSpPr txBox="1"/>
          <p:nvPr/>
        </p:nvSpPr>
        <p:spPr>
          <a:xfrm>
            <a:off x="1186543" y="5638800"/>
            <a:ext cx="2873828" cy="762000"/>
          </a:xfrm>
          <a:prstGeom prst="rect">
            <a:avLst/>
          </a:prstGeom>
          <a:noFill/>
        </p:spPr>
        <p:txBody>
          <a:bodyPr wrap="square" rtlCol="0">
            <a:spAutoFit/>
          </a:bodyPr>
          <a:lstStyle/>
          <a:p>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74" y="6062040"/>
            <a:ext cx="1513739" cy="555292"/>
          </a:xfrm>
          <a:prstGeom prst="rect">
            <a:avLst/>
          </a:prstGeom>
        </p:spPr>
      </p:pic>
    </p:spTree>
    <p:extLst>
      <p:ext uri="{BB962C8B-B14F-4D97-AF65-F5344CB8AC3E}">
        <p14:creationId xmlns:p14="http://schemas.microsoft.com/office/powerpoint/2010/main" val="3493659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02832"/>
            <a:ext cx="10364451" cy="633339"/>
          </a:xfrm>
        </p:spPr>
        <p:txBody>
          <a:bodyPr/>
          <a:lstStyle/>
          <a:p>
            <a:r>
              <a:rPr lang="en-US" dirty="0">
                <a:solidFill>
                  <a:schemeClr val="accent2">
                    <a:lumMod val="50000"/>
                  </a:schemeClr>
                </a:solidFill>
              </a:rPr>
              <a:t>The 5 act play</a:t>
            </a:r>
          </a:p>
        </p:txBody>
      </p:sp>
      <p:sp>
        <p:nvSpPr>
          <p:cNvPr id="5" name="Content Placeholder 4"/>
          <p:cNvSpPr>
            <a:spLocks noGrp="1"/>
          </p:cNvSpPr>
          <p:nvPr>
            <p:ph sz="quarter" idx="13"/>
          </p:nvPr>
        </p:nvSpPr>
        <p:spPr>
          <a:xfrm>
            <a:off x="1382485" y="1077686"/>
            <a:ext cx="9895115" cy="4887685"/>
          </a:xfrm>
        </p:spPr>
        <p:txBody>
          <a:bodyPr/>
          <a:lstStyle/>
          <a:p>
            <a:pPr marL="457200" lvl="0" indent="-457200">
              <a:buFont typeface="+mj-lt"/>
              <a:buAutoNum type="arabicPeriod"/>
            </a:pPr>
            <a:r>
              <a:rPr lang="en-US" dirty="0">
                <a:solidFill>
                  <a:schemeClr val="accent6">
                    <a:lumMod val="75000"/>
                  </a:schemeClr>
                </a:solidFill>
              </a:rPr>
              <a:t>Shocked and Amazed – “I can’t believe this is happening I didn’t see it coming.”</a:t>
            </a:r>
          </a:p>
          <a:p>
            <a:pPr marL="457200" lvl="0" indent="-457200">
              <a:buFont typeface="+mj-lt"/>
              <a:buAutoNum type="arabicPeriod"/>
            </a:pPr>
            <a:r>
              <a:rPr lang="en-US" dirty="0">
                <a:solidFill>
                  <a:schemeClr val="accent6">
                    <a:lumMod val="75000"/>
                  </a:schemeClr>
                </a:solidFill>
              </a:rPr>
              <a:t>Saddened – “I hate to see you go you’ve been such a good friend to the company.”</a:t>
            </a:r>
          </a:p>
          <a:p>
            <a:pPr marL="457200" lvl="0" indent="-457200">
              <a:buFont typeface="+mj-lt"/>
              <a:buAutoNum type="arabicPeriod"/>
            </a:pPr>
            <a:r>
              <a:rPr lang="en-US" dirty="0">
                <a:solidFill>
                  <a:schemeClr val="accent6">
                    <a:lumMod val="75000"/>
                  </a:schemeClr>
                </a:solidFill>
              </a:rPr>
              <a:t>Questioning your thought process – “Have you really thought this through, what about....?”</a:t>
            </a:r>
          </a:p>
          <a:p>
            <a:pPr marL="457200" lvl="0" indent="-457200">
              <a:buFont typeface="+mj-lt"/>
              <a:buAutoNum type="arabicPeriod"/>
            </a:pPr>
            <a:r>
              <a:rPr lang="en-US" dirty="0">
                <a:solidFill>
                  <a:schemeClr val="accent6">
                    <a:lumMod val="75000"/>
                  </a:schemeClr>
                </a:solidFill>
              </a:rPr>
              <a:t>The hidden promotion or project – “Boy the timing of this couldn’t be worse, I hadn’t told you about it yet but I’ve been thinking of moving you into...”</a:t>
            </a:r>
          </a:p>
          <a:p>
            <a:pPr marL="457200" lvl="0" indent="-457200">
              <a:buFont typeface="+mj-lt"/>
              <a:buAutoNum type="arabicPeriod"/>
            </a:pPr>
            <a:r>
              <a:rPr lang="en-US" dirty="0">
                <a:solidFill>
                  <a:schemeClr val="accent6">
                    <a:lumMod val="75000"/>
                  </a:schemeClr>
                </a:solidFill>
              </a:rPr>
              <a:t>Stalling Tactic – “Well let’s not do anything permanent until I have a chance to talk to some people.”</a:t>
            </a:r>
          </a:p>
        </p:txBody>
      </p:sp>
      <p:sp>
        <p:nvSpPr>
          <p:cNvPr id="6" name="TextBox 5"/>
          <p:cNvSpPr txBox="1"/>
          <p:nvPr/>
        </p:nvSpPr>
        <p:spPr>
          <a:xfrm>
            <a:off x="1186543" y="5638800"/>
            <a:ext cx="2873828" cy="762000"/>
          </a:xfrm>
          <a:prstGeom prst="rect">
            <a:avLst/>
          </a:prstGeom>
          <a:noFill/>
        </p:spPr>
        <p:txBody>
          <a:bodyPr wrap="square" rtlCol="0">
            <a:spAutoFit/>
          </a:bodyPr>
          <a:lstStyle/>
          <a:p>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74" y="6062040"/>
            <a:ext cx="1513739" cy="555292"/>
          </a:xfrm>
          <a:prstGeom prst="rect">
            <a:avLst/>
          </a:prstGeom>
        </p:spPr>
      </p:pic>
    </p:spTree>
    <p:extLst>
      <p:ext uri="{BB962C8B-B14F-4D97-AF65-F5344CB8AC3E}">
        <p14:creationId xmlns:p14="http://schemas.microsoft.com/office/powerpoint/2010/main" val="1058392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02832"/>
            <a:ext cx="10364451" cy="633339"/>
          </a:xfrm>
        </p:spPr>
        <p:txBody>
          <a:bodyPr/>
          <a:lstStyle/>
          <a:p>
            <a:r>
              <a:rPr lang="en-US" dirty="0">
                <a:solidFill>
                  <a:schemeClr val="accent2">
                    <a:lumMod val="50000"/>
                  </a:schemeClr>
                </a:solidFill>
              </a:rPr>
              <a:t>Mastering interview prep</a:t>
            </a:r>
          </a:p>
        </p:txBody>
      </p:sp>
      <p:sp>
        <p:nvSpPr>
          <p:cNvPr id="5" name="Content Placeholder 4"/>
          <p:cNvSpPr>
            <a:spLocks noGrp="1"/>
          </p:cNvSpPr>
          <p:nvPr>
            <p:ph sz="quarter" idx="13"/>
          </p:nvPr>
        </p:nvSpPr>
        <p:spPr>
          <a:xfrm>
            <a:off x="1687285" y="1077686"/>
            <a:ext cx="9590315" cy="4887685"/>
          </a:xfrm>
        </p:spPr>
        <p:txBody>
          <a:bodyPr/>
          <a:lstStyle/>
          <a:p>
            <a:pPr>
              <a:lnSpc>
                <a:spcPct val="100000"/>
              </a:lnSpc>
              <a:spcBef>
                <a:spcPts val="0"/>
              </a:spcBef>
            </a:pPr>
            <a:r>
              <a:rPr lang="en-US" dirty="0">
                <a:solidFill>
                  <a:schemeClr val="accent6">
                    <a:lumMod val="75000"/>
                  </a:schemeClr>
                </a:solidFill>
              </a:rPr>
              <a:t>put the basics in writing</a:t>
            </a:r>
          </a:p>
          <a:p>
            <a:pPr lvl="1">
              <a:lnSpc>
                <a:spcPct val="100000"/>
              </a:lnSpc>
              <a:spcBef>
                <a:spcPts val="0"/>
              </a:spcBef>
            </a:pPr>
            <a:r>
              <a:rPr lang="en-US" dirty="0">
                <a:solidFill>
                  <a:schemeClr val="accent6">
                    <a:lumMod val="75000"/>
                  </a:schemeClr>
                </a:solidFill>
              </a:rPr>
              <a:t>Who </a:t>
            </a:r>
          </a:p>
          <a:p>
            <a:pPr lvl="1">
              <a:lnSpc>
                <a:spcPct val="100000"/>
              </a:lnSpc>
              <a:spcBef>
                <a:spcPts val="0"/>
              </a:spcBef>
            </a:pPr>
            <a:r>
              <a:rPr lang="en-US" dirty="0">
                <a:solidFill>
                  <a:schemeClr val="accent6">
                    <a:lumMod val="75000"/>
                  </a:schemeClr>
                </a:solidFill>
              </a:rPr>
              <a:t>What</a:t>
            </a:r>
          </a:p>
          <a:p>
            <a:pPr lvl="1">
              <a:lnSpc>
                <a:spcPct val="100000"/>
              </a:lnSpc>
              <a:spcBef>
                <a:spcPts val="0"/>
              </a:spcBef>
            </a:pPr>
            <a:r>
              <a:rPr lang="en-US" dirty="0">
                <a:solidFill>
                  <a:schemeClr val="accent6">
                    <a:lumMod val="75000"/>
                  </a:schemeClr>
                </a:solidFill>
              </a:rPr>
              <a:t>Where</a:t>
            </a:r>
          </a:p>
          <a:p>
            <a:pPr lvl="1">
              <a:lnSpc>
                <a:spcPct val="100000"/>
              </a:lnSpc>
              <a:spcBef>
                <a:spcPts val="0"/>
              </a:spcBef>
            </a:pPr>
            <a:r>
              <a:rPr lang="en-US" dirty="0">
                <a:solidFill>
                  <a:schemeClr val="accent6">
                    <a:lumMod val="75000"/>
                  </a:schemeClr>
                </a:solidFill>
              </a:rPr>
              <a:t>Directions</a:t>
            </a:r>
          </a:p>
          <a:p>
            <a:pPr lvl="1">
              <a:lnSpc>
                <a:spcPct val="100000"/>
              </a:lnSpc>
              <a:spcBef>
                <a:spcPts val="0"/>
              </a:spcBef>
            </a:pPr>
            <a:r>
              <a:rPr lang="en-US" dirty="0">
                <a:solidFill>
                  <a:schemeClr val="accent6">
                    <a:lumMod val="75000"/>
                  </a:schemeClr>
                </a:solidFill>
              </a:rPr>
              <a:t>How to dress</a:t>
            </a:r>
          </a:p>
          <a:p>
            <a:pPr lvl="1">
              <a:lnSpc>
                <a:spcPct val="100000"/>
              </a:lnSpc>
              <a:spcBef>
                <a:spcPts val="0"/>
              </a:spcBef>
            </a:pPr>
            <a:endParaRPr lang="en-US" dirty="0">
              <a:solidFill>
                <a:schemeClr val="accent6">
                  <a:lumMod val="75000"/>
                </a:schemeClr>
              </a:solidFill>
            </a:endParaRPr>
          </a:p>
          <a:p>
            <a:pPr>
              <a:lnSpc>
                <a:spcPct val="100000"/>
              </a:lnSpc>
              <a:spcBef>
                <a:spcPts val="0"/>
              </a:spcBef>
            </a:pPr>
            <a:r>
              <a:rPr lang="en-US" dirty="0">
                <a:solidFill>
                  <a:schemeClr val="accent6">
                    <a:lumMod val="75000"/>
                  </a:schemeClr>
                </a:solidFill>
              </a:rPr>
              <a:t>Understand the questions candidates are going to ask</a:t>
            </a:r>
          </a:p>
          <a:p>
            <a:pPr lvl="1">
              <a:lnSpc>
                <a:spcPct val="100000"/>
              </a:lnSpc>
              <a:spcBef>
                <a:spcPts val="0"/>
              </a:spcBef>
            </a:pPr>
            <a:r>
              <a:rPr lang="en-US" dirty="0">
                <a:solidFill>
                  <a:schemeClr val="accent6">
                    <a:lumMod val="75000"/>
                  </a:schemeClr>
                </a:solidFill>
              </a:rPr>
              <a:t>If it’s a “what’s in it for me” question – you answer it</a:t>
            </a:r>
          </a:p>
          <a:p>
            <a:pPr lvl="1">
              <a:lnSpc>
                <a:spcPct val="100000"/>
              </a:lnSpc>
              <a:spcBef>
                <a:spcPts val="0"/>
              </a:spcBef>
            </a:pPr>
            <a:r>
              <a:rPr lang="en-US" dirty="0">
                <a:solidFill>
                  <a:schemeClr val="accent6">
                    <a:lumMod val="75000"/>
                  </a:schemeClr>
                </a:solidFill>
              </a:rPr>
              <a:t>If it’s job related – then they can ask it</a:t>
            </a:r>
          </a:p>
          <a:p>
            <a:pPr lvl="1">
              <a:lnSpc>
                <a:spcPct val="100000"/>
              </a:lnSpc>
              <a:spcBef>
                <a:spcPts val="0"/>
              </a:spcBef>
            </a:pPr>
            <a:endParaRPr lang="en-US" dirty="0">
              <a:solidFill>
                <a:schemeClr val="accent6">
                  <a:lumMod val="75000"/>
                </a:schemeClr>
              </a:solidFill>
            </a:endParaRPr>
          </a:p>
          <a:p>
            <a:pPr>
              <a:lnSpc>
                <a:spcPct val="100000"/>
              </a:lnSpc>
              <a:spcBef>
                <a:spcPts val="0"/>
              </a:spcBef>
            </a:pPr>
            <a:r>
              <a:rPr lang="en-US" dirty="0">
                <a:solidFill>
                  <a:schemeClr val="accent6">
                    <a:lumMod val="75000"/>
                  </a:schemeClr>
                </a:solidFill>
              </a:rPr>
              <a:t>How to answer the money question</a:t>
            </a:r>
          </a:p>
          <a:p>
            <a:pPr lvl="1">
              <a:lnSpc>
                <a:spcPct val="100000"/>
              </a:lnSpc>
              <a:spcBef>
                <a:spcPts val="0"/>
              </a:spcBef>
            </a:pPr>
            <a:r>
              <a:rPr lang="en-US" dirty="0">
                <a:solidFill>
                  <a:schemeClr val="accent6">
                    <a:lumMod val="75000"/>
                  </a:schemeClr>
                </a:solidFill>
              </a:rPr>
              <a:t>“Tom, I’m sure greg has shared with you my current compensation package.  Right now, I don’t have a specific number in mind, but obviously to make a change I would definitely need to improve on my current situation.”</a:t>
            </a:r>
          </a:p>
        </p:txBody>
      </p:sp>
      <p:sp>
        <p:nvSpPr>
          <p:cNvPr id="6" name="TextBox 5"/>
          <p:cNvSpPr txBox="1"/>
          <p:nvPr/>
        </p:nvSpPr>
        <p:spPr>
          <a:xfrm>
            <a:off x="1186543" y="5638800"/>
            <a:ext cx="2873828" cy="762000"/>
          </a:xfrm>
          <a:prstGeom prst="rect">
            <a:avLst/>
          </a:prstGeom>
          <a:noFill/>
        </p:spPr>
        <p:txBody>
          <a:bodyPr wrap="square" rtlCol="0">
            <a:spAutoFit/>
          </a:bodyPr>
          <a:lstStyle/>
          <a:p>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74" y="6062040"/>
            <a:ext cx="1513739" cy="555292"/>
          </a:xfrm>
          <a:prstGeom prst="rect">
            <a:avLst/>
          </a:prstGeom>
        </p:spPr>
      </p:pic>
    </p:spTree>
    <p:extLst>
      <p:ext uri="{BB962C8B-B14F-4D97-AF65-F5344CB8AC3E}">
        <p14:creationId xmlns:p14="http://schemas.microsoft.com/office/powerpoint/2010/main" val="805564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02832"/>
            <a:ext cx="10364451" cy="633339"/>
          </a:xfrm>
        </p:spPr>
        <p:txBody>
          <a:bodyPr/>
          <a:lstStyle/>
          <a:p>
            <a:r>
              <a:rPr lang="en-US" dirty="0">
                <a:solidFill>
                  <a:schemeClr val="accent2">
                    <a:lumMod val="50000"/>
                  </a:schemeClr>
                </a:solidFill>
              </a:rPr>
              <a:t>Mastering interview prep</a:t>
            </a:r>
          </a:p>
        </p:txBody>
      </p:sp>
      <p:sp>
        <p:nvSpPr>
          <p:cNvPr id="5" name="Content Placeholder 4"/>
          <p:cNvSpPr>
            <a:spLocks noGrp="1"/>
          </p:cNvSpPr>
          <p:nvPr>
            <p:ph sz="quarter" idx="13"/>
          </p:nvPr>
        </p:nvSpPr>
        <p:spPr>
          <a:xfrm>
            <a:off x="1404257" y="1077686"/>
            <a:ext cx="9873344" cy="4887685"/>
          </a:xfrm>
        </p:spPr>
        <p:txBody>
          <a:bodyPr>
            <a:normAutofit/>
          </a:bodyPr>
          <a:lstStyle/>
          <a:p>
            <a:r>
              <a:rPr lang="en-US" sz="2400" dirty="0">
                <a:solidFill>
                  <a:schemeClr val="accent6">
                    <a:lumMod val="75000"/>
                  </a:schemeClr>
                </a:solidFill>
              </a:rPr>
              <a:t>The MAIN cause of blown interviews:</a:t>
            </a:r>
          </a:p>
          <a:p>
            <a:pPr marL="914400" lvl="1" indent="-457200">
              <a:spcBef>
                <a:spcPts val="2400"/>
              </a:spcBef>
            </a:pPr>
            <a:r>
              <a:rPr lang="en-US" sz="2400" b="1" u="sng" dirty="0">
                <a:solidFill>
                  <a:schemeClr val="accent6">
                    <a:lumMod val="75000"/>
                  </a:schemeClr>
                </a:solidFill>
              </a:rPr>
              <a:t>Fact:</a:t>
            </a:r>
            <a:r>
              <a:rPr lang="en-US" sz="2400" dirty="0">
                <a:solidFill>
                  <a:schemeClr val="accent6">
                    <a:lumMod val="75000"/>
                  </a:schemeClr>
                </a:solidFill>
              </a:rPr>
              <a:t> Most Interviews Are Behavioral Based</a:t>
            </a:r>
          </a:p>
          <a:p>
            <a:pPr marL="914400" lvl="1" indent="-457200">
              <a:spcBef>
                <a:spcPts val="2400"/>
              </a:spcBef>
            </a:pPr>
            <a:r>
              <a:rPr lang="en-US" sz="2400" b="1" u="sng" dirty="0">
                <a:solidFill>
                  <a:schemeClr val="accent6">
                    <a:lumMod val="75000"/>
                  </a:schemeClr>
                </a:solidFill>
              </a:rPr>
              <a:t>Fact:</a:t>
            </a:r>
            <a:r>
              <a:rPr lang="en-US" sz="2400" dirty="0">
                <a:solidFill>
                  <a:schemeClr val="accent6">
                    <a:lumMod val="75000"/>
                  </a:schemeClr>
                </a:solidFill>
              </a:rPr>
              <a:t> Under Pressure Long Term Memory Shuts Down</a:t>
            </a:r>
          </a:p>
          <a:p>
            <a:pPr marL="914400" lvl="1" indent="-457200">
              <a:spcBef>
                <a:spcPts val="2400"/>
              </a:spcBef>
            </a:pPr>
            <a:r>
              <a:rPr lang="en-US" sz="2400" b="1" u="sng" dirty="0">
                <a:solidFill>
                  <a:schemeClr val="accent6">
                    <a:lumMod val="75000"/>
                  </a:schemeClr>
                </a:solidFill>
              </a:rPr>
              <a:t>Fact:</a:t>
            </a:r>
            <a:r>
              <a:rPr lang="en-US" sz="2400" dirty="0">
                <a:solidFill>
                  <a:schemeClr val="accent6">
                    <a:lumMod val="75000"/>
                  </a:schemeClr>
                </a:solidFill>
              </a:rPr>
              <a:t> Most Recruiters Don’t Teach How to Overcome This Problem</a:t>
            </a:r>
          </a:p>
        </p:txBody>
      </p:sp>
      <p:sp>
        <p:nvSpPr>
          <p:cNvPr id="6" name="TextBox 5"/>
          <p:cNvSpPr txBox="1"/>
          <p:nvPr/>
        </p:nvSpPr>
        <p:spPr>
          <a:xfrm>
            <a:off x="1186543" y="5638800"/>
            <a:ext cx="2873828" cy="762000"/>
          </a:xfrm>
          <a:prstGeom prst="rect">
            <a:avLst/>
          </a:prstGeom>
          <a:noFill/>
        </p:spPr>
        <p:txBody>
          <a:bodyPr wrap="square" rtlCol="0">
            <a:spAutoFit/>
          </a:bodyPr>
          <a:lstStyle/>
          <a:p>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74" y="6062040"/>
            <a:ext cx="1513739" cy="555292"/>
          </a:xfrm>
          <a:prstGeom prst="rect">
            <a:avLst/>
          </a:prstGeom>
        </p:spPr>
      </p:pic>
    </p:spTree>
    <p:extLst>
      <p:ext uri="{BB962C8B-B14F-4D97-AF65-F5344CB8AC3E}">
        <p14:creationId xmlns:p14="http://schemas.microsoft.com/office/powerpoint/2010/main" val="2611473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02832"/>
            <a:ext cx="10364451" cy="633339"/>
          </a:xfrm>
        </p:spPr>
        <p:txBody>
          <a:bodyPr/>
          <a:lstStyle/>
          <a:p>
            <a:r>
              <a:rPr lang="en-US" dirty="0">
                <a:solidFill>
                  <a:schemeClr val="accent2">
                    <a:lumMod val="50000"/>
                  </a:schemeClr>
                </a:solidFill>
              </a:rPr>
              <a:t>Interview Prep Worksheet</a:t>
            </a:r>
          </a:p>
        </p:txBody>
      </p:sp>
      <p:sp>
        <p:nvSpPr>
          <p:cNvPr id="5" name="Content Placeholder 4"/>
          <p:cNvSpPr>
            <a:spLocks noGrp="1"/>
          </p:cNvSpPr>
          <p:nvPr>
            <p:ph sz="quarter" idx="13"/>
          </p:nvPr>
        </p:nvSpPr>
        <p:spPr>
          <a:xfrm>
            <a:off x="913775" y="1077686"/>
            <a:ext cx="10363826" cy="4887685"/>
          </a:xfrm>
        </p:spPr>
        <p:txBody>
          <a:bodyPr>
            <a:normAutofit fontScale="85000" lnSpcReduction="10000"/>
          </a:bodyPr>
          <a:lstStyle/>
          <a:p>
            <a:pPr marL="0" indent="0">
              <a:buNone/>
            </a:pPr>
            <a:r>
              <a:rPr lang="en-US" b="1" dirty="0">
                <a:solidFill>
                  <a:schemeClr val="accent6">
                    <a:lumMod val="75000"/>
                  </a:schemeClr>
                </a:solidFill>
              </a:rPr>
              <a:t>REVIEWING YOUR PROFESSIONAL ACHIEVMENTS – </a:t>
            </a:r>
            <a:r>
              <a:rPr lang="en-US" dirty="0">
                <a:solidFill>
                  <a:schemeClr val="accent6">
                    <a:lumMod val="75000"/>
                  </a:schemeClr>
                </a:solidFill>
              </a:rPr>
              <a:t>Start with your most recent Employer – focus on the issues that will relate to this position.</a:t>
            </a:r>
          </a:p>
          <a:p>
            <a:pPr marL="0" indent="0">
              <a:lnSpc>
                <a:spcPct val="110000"/>
              </a:lnSpc>
              <a:spcBef>
                <a:spcPts val="0"/>
              </a:spcBef>
              <a:buNone/>
            </a:pPr>
            <a:r>
              <a:rPr lang="en-US" b="1" dirty="0">
                <a:solidFill>
                  <a:schemeClr val="accent6">
                    <a:lumMod val="75000"/>
                  </a:schemeClr>
                </a:solidFill>
              </a:rPr>
              <a:t>Company: _____________________  			Position: _________________________</a:t>
            </a:r>
            <a:endParaRPr lang="en-US" dirty="0">
              <a:solidFill>
                <a:schemeClr val="accent6">
                  <a:lumMod val="75000"/>
                </a:schemeClr>
              </a:solidFill>
            </a:endParaRPr>
          </a:p>
          <a:p>
            <a:pPr marL="0" indent="0">
              <a:lnSpc>
                <a:spcPct val="110000"/>
              </a:lnSpc>
              <a:spcBef>
                <a:spcPts val="0"/>
              </a:spcBef>
              <a:buNone/>
            </a:pPr>
            <a:r>
              <a:rPr lang="en-US" sz="1800" dirty="0">
                <a:solidFill>
                  <a:schemeClr val="accent6">
                    <a:lumMod val="75000"/>
                  </a:schemeClr>
                </a:solidFill>
              </a:rPr>
              <a:t>List your Accomplishments/Achievements	 	List the strategy, implantation, and development</a:t>
            </a:r>
          </a:p>
          <a:p>
            <a:pPr marL="0" indent="0">
              <a:lnSpc>
                <a:spcPct val="110000"/>
              </a:lnSpc>
              <a:spcBef>
                <a:spcPts val="0"/>
              </a:spcBef>
              <a:buNone/>
            </a:pPr>
            <a:r>
              <a:rPr lang="en-US" sz="1800" dirty="0">
                <a:solidFill>
                  <a:schemeClr val="accent6">
                    <a:lumMod val="75000"/>
                  </a:schemeClr>
                </a:solidFill>
              </a:rPr>
              <a:t>while working at this position here:			processes you used to bring about these results:</a:t>
            </a:r>
          </a:p>
          <a:p>
            <a:pPr indent="0">
              <a:lnSpc>
                <a:spcPct val="150000"/>
              </a:lnSpc>
              <a:buNone/>
            </a:pPr>
            <a:r>
              <a:rPr lang="en-US" dirty="0">
                <a:solidFill>
                  <a:schemeClr val="accent6">
                    <a:lumMod val="75000"/>
                  </a:schemeClr>
                </a:solidFill>
              </a:rPr>
              <a: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74" y="6062040"/>
            <a:ext cx="1513739" cy="555292"/>
          </a:xfrm>
          <a:prstGeom prst="rect">
            <a:avLst/>
          </a:prstGeom>
        </p:spPr>
      </p:pic>
      <p:cxnSp>
        <p:nvCxnSpPr>
          <p:cNvPr id="4" name="Straight Connector 3"/>
          <p:cNvCxnSpPr/>
          <p:nvPr/>
        </p:nvCxnSpPr>
        <p:spPr>
          <a:xfrm flipH="1">
            <a:off x="6204857" y="1807029"/>
            <a:ext cx="10886" cy="39079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00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32" y="338664"/>
            <a:ext cx="10364451" cy="586622"/>
          </a:xfrm>
        </p:spPr>
        <p:txBody>
          <a:bodyPr>
            <a:normAutofit/>
          </a:bodyPr>
          <a:lstStyle/>
          <a:p>
            <a:r>
              <a:rPr lang="en-US" dirty="0">
                <a:solidFill>
                  <a:schemeClr val="accent2">
                    <a:lumMod val="50000"/>
                  </a:schemeClr>
                </a:solidFill>
              </a:rPr>
              <a:t>Interview Prep Worksheet</a:t>
            </a:r>
          </a:p>
        </p:txBody>
      </p:sp>
      <p:sp>
        <p:nvSpPr>
          <p:cNvPr id="3" name="Content Placeholder 2"/>
          <p:cNvSpPr>
            <a:spLocks noGrp="1"/>
          </p:cNvSpPr>
          <p:nvPr>
            <p:ph idx="4294967295"/>
          </p:nvPr>
        </p:nvSpPr>
        <p:spPr>
          <a:xfrm>
            <a:off x="816429" y="1306287"/>
            <a:ext cx="10494454" cy="4786540"/>
          </a:xfrm>
          <a:prstGeom prst="rect">
            <a:avLst/>
          </a:prstGeom>
        </p:spPr>
        <p:txBody>
          <a:bodyPr>
            <a:noAutofit/>
          </a:bodyPr>
          <a:lstStyle/>
          <a:p>
            <a:pPr marL="0" indent="0">
              <a:buNone/>
            </a:pPr>
            <a:r>
              <a:rPr lang="en-US" sz="1400" b="1" dirty="0">
                <a:solidFill>
                  <a:schemeClr val="accent6">
                    <a:lumMod val="75000"/>
                  </a:schemeClr>
                </a:solidFill>
              </a:rPr>
              <a:t>REVIEWING YOUR PROFESSIONAL ACHIEVMENTS – </a:t>
            </a:r>
            <a:r>
              <a:rPr lang="en-US" sz="1400" dirty="0">
                <a:solidFill>
                  <a:schemeClr val="accent6">
                    <a:lumMod val="75000"/>
                  </a:schemeClr>
                </a:solidFill>
              </a:rPr>
              <a:t>Start with your most recent Employer – focus on the issues that will relate to this position.</a:t>
            </a:r>
          </a:p>
          <a:p>
            <a:pPr marL="0" indent="0">
              <a:lnSpc>
                <a:spcPct val="100000"/>
              </a:lnSpc>
              <a:spcBef>
                <a:spcPts val="0"/>
              </a:spcBef>
              <a:buNone/>
            </a:pPr>
            <a:r>
              <a:rPr lang="en-US" sz="1400" b="1" dirty="0">
                <a:solidFill>
                  <a:schemeClr val="accent6">
                    <a:lumMod val="75000"/>
                  </a:schemeClr>
                </a:solidFill>
              </a:rPr>
              <a:t>Company: _____________________ 			 Position: _________________________</a:t>
            </a:r>
            <a:endParaRPr lang="en-US" sz="1400" dirty="0">
              <a:solidFill>
                <a:schemeClr val="accent6">
                  <a:lumMod val="75000"/>
                </a:schemeClr>
              </a:solidFill>
            </a:endParaRPr>
          </a:p>
          <a:p>
            <a:pPr marL="0" indent="0">
              <a:lnSpc>
                <a:spcPct val="100000"/>
              </a:lnSpc>
              <a:spcBef>
                <a:spcPts val="0"/>
              </a:spcBef>
              <a:buNone/>
            </a:pPr>
            <a:r>
              <a:rPr lang="en-US" sz="1200" dirty="0">
                <a:solidFill>
                  <a:schemeClr val="accent6">
                    <a:lumMod val="75000"/>
                  </a:schemeClr>
                </a:solidFill>
              </a:rPr>
              <a:t>List your Accomplishments/Achievements	 		List the strategy, implantation, and development</a:t>
            </a:r>
          </a:p>
          <a:p>
            <a:pPr marL="0" indent="0">
              <a:lnSpc>
                <a:spcPct val="100000"/>
              </a:lnSpc>
              <a:spcBef>
                <a:spcPts val="0"/>
              </a:spcBef>
              <a:buNone/>
            </a:pPr>
            <a:r>
              <a:rPr lang="en-US" sz="1200" dirty="0">
                <a:solidFill>
                  <a:schemeClr val="accent6">
                    <a:lumMod val="75000"/>
                  </a:schemeClr>
                </a:solidFill>
              </a:rPr>
              <a:t>while working at this position here:				processes you used to bring about these results:</a:t>
            </a:r>
          </a:p>
          <a:p>
            <a:pPr indent="0">
              <a:lnSpc>
                <a:spcPct val="150000"/>
              </a:lnSpc>
              <a:buNone/>
            </a:pPr>
            <a:r>
              <a:rPr lang="en-US" sz="1400" dirty="0">
                <a:solidFill>
                  <a:schemeClr val="accent6">
                    <a:lumMod val="75000"/>
                  </a:schemeClr>
                </a:solidFill>
              </a:rPr>
              <a: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1400" dirty="0"/>
          </a:p>
        </p:txBody>
      </p:sp>
      <p:cxnSp>
        <p:nvCxnSpPr>
          <p:cNvPr id="5" name="Straight Connector 4"/>
          <p:cNvCxnSpPr/>
          <p:nvPr/>
        </p:nvCxnSpPr>
        <p:spPr bwMode="auto">
          <a:xfrm>
            <a:off x="5910942" y="2122714"/>
            <a:ext cx="0" cy="358140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4" name="Rounded Rectangular Callout 3"/>
          <p:cNvSpPr/>
          <p:nvPr/>
        </p:nvSpPr>
        <p:spPr bwMode="auto">
          <a:xfrm>
            <a:off x="2057399" y="2884714"/>
            <a:ext cx="3336472" cy="2057400"/>
          </a:xfrm>
          <a:prstGeom prst="wedgeRoundRectCallou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buClr>
                <a:srgbClr val="000000"/>
              </a:buClr>
              <a:buSzPct val="100000"/>
            </a:pPr>
            <a:r>
              <a:rPr lang="en-US" b="1" u="sng" dirty="0">
                <a:latin typeface="Arial" charset="0"/>
              </a:rPr>
              <a:t>Where did you:</a:t>
            </a:r>
          </a:p>
          <a:p>
            <a:pPr fontAlgn="base">
              <a:spcBef>
                <a:spcPct val="0"/>
              </a:spcBef>
              <a:spcAft>
                <a:spcPct val="0"/>
              </a:spcAft>
              <a:buClr>
                <a:srgbClr val="000000"/>
              </a:buClr>
              <a:buSzPct val="100000"/>
            </a:pPr>
            <a:r>
              <a:rPr lang="en-US" sz="2000" dirty="0"/>
              <a:t>Make the company money?</a:t>
            </a:r>
          </a:p>
          <a:p>
            <a:pPr fontAlgn="base">
              <a:spcBef>
                <a:spcPct val="0"/>
              </a:spcBef>
              <a:spcAft>
                <a:spcPct val="0"/>
              </a:spcAft>
              <a:buClr>
                <a:srgbClr val="000000"/>
              </a:buClr>
              <a:buSzPct val="100000"/>
            </a:pPr>
            <a:r>
              <a:rPr lang="en-US" sz="2000" dirty="0"/>
              <a:t>Save the company money?</a:t>
            </a:r>
          </a:p>
          <a:p>
            <a:pPr fontAlgn="base">
              <a:spcBef>
                <a:spcPct val="0"/>
              </a:spcBef>
              <a:spcAft>
                <a:spcPct val="0"/>
              </a:spcAft>
              <a:buClr>
                <a:srgbClr val="000000"/>
              </a:buClr>
              <a:buSzPct val="100000"/>
            </a:pPr>
            <a:r>
              <a:rPr lang="en-US" sz="2000" dirty="0"/>
              <a:t>Improve a process or procedure?</a:t>
            </a:r>
          </a:p>
        </p:txBody>
      </p:sp>
      <p:sp>
        <p:nvSpPr>
          <p:cNvPr id="6" name="Rounded Rectangular Callout 5"/>
          <p:cNvSpPr/>
          <p:nvPr/>
        </p:nvSpPr>
        <p:spPr bwMode="auto">
          <a:xfrm>
            <a:off x="6945085" y="2884714"/>
            <a:ext cx="3755572" cy="2057400"/>
          </a:xfrm>
          <a:prstGeom prst="wedgeRoundRectCallou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buClr>
                <a:srgbClr val="000000"/>
              </a:buClr>
              <a:buSzPct val="100000"/>
            </a:pPr>
            <a:r>
              <a:rPr lang="en-US" sz="1600" b="1" u="sng" dirty="0"/>
              <a:t>How Did you do it:</a:t>
            </a:r>
          </a:p>
          <a:p>
            <a:pPr fontAlgn="base">
              <a:spcBef>
                <a:spcPct val="0"/>
              </a:spcBef>
              <a:spcAft>
                <a:spcPct val="0"/>
              </a:spcAft>
              <a:buClr>
                <a:srgbClr val="000000"/>
              </a:buClr>
              <a:buSzPct val="100000"/>
            </a:pPr>
            <a:r>
              <a:rPr lang="en-US" dirty="0"/>
              <a:t>What hurdles did you overcome?</a:t>
            </a:r>
          </a:p>
          <a:p>
            <a:pPr fontAlgn="base">
              <a:spcBef>
                <a:spcPct val="0"/>
              </a:spcBef>
              <a:spcAft>
                <a:spcPct val="0"/>
              </a:spcAft>
              <a:buClr>
                <a:srgbClr val="000000"/>
              </a:buClr>
              <a:buSzPct val="100000"/>
            </a:pPr>
            <a:r>
              <a:rPr lang="en-US" dirty="0"/>
              <a:t>Who’s buy-in did you have to get?</a:t>
            </a:r>
          </a:p>
          <a:p>
            <a:pPr fontAlgn="base">
              <a:spcBef>
                <a:spcPct val="0"/>
              </a:spcBef>
              <a:spcAft>
                <a:spcPct val="0"/>
              </a:spcAft>
              <a:buClr>
                <a:srgbClr val="000000"/>
              </a:buClr>
              <a:buSzPct val="100000"/>
            </a:pPr>
            <a:r>
              <a:rPr lang="en-US" dirty="0"/>
              <a:t>Were you on-time and on-budget?</a:t>
            </a:r>
          </a:p>
          <a:p>
            <a:pPr fontAlgn="base">
              <a:spcBef>
                <a:spcPct val="0"/>
              </a:spcBef>
              <a:spcAft>
                <a:spcPct val="0"/>
              </a:spcAft>
              <a:buClr>
                <a:srgbClr val="000000"/>
              </a:buClr>
              <a:buSzPct val="100000"/>
            </a:pPr>
            <a:r>
              <a:rPr lang="en-US" dirty="0"/>
              <a:t>What were the actual results vs. expected results?</a:t>
            </a:r>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74" y="6062040"/>
            <a:ext cx="1513739" cy="555292"/>
          </a:xfrm>
          <a:prstGeom prst="rect">
            <a:avLst/>
          </a:prstGeom>
        </p:spPr>
      </p:pic>
    </p:spTree>
    <p:extLst>
      <p:ext uri="{BB962C8B-B14F-4D97-AF65-F5344CB8AC3E}">
        <p14:creationId xmlns:p14="http://schemas.microsoft.com/office/powerpoint/2010/main" val="367748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50" y="642257"/>
            <a:ext cx="10364451" cy="633339"/>
          </a:xfrm>
        </p:spPr>
        <p:txBody>
          <a:bodyPr/>
          <a:lstStyle/>
          <a:p>
            <a:r>
              <a:rPr lang="en-US" dirty="0">
                <a:solidFill>
                  <a:schemeClr val="accent2">
                    <a:lumMod val="50000"/>
                  </a:schemeClr>
                </a:solidFill>
              </a:rPr>
              <a:t>You have to ask the tough questions</a:t>
            </a:r>
          </a:p>
        </p:txBody>
      </p:sp>
      <p:sp>
        <p:nvSpPr>
          <p:cNvPr id="5" name="Content Placeholder 4"/>
          <p:cNvSpPr>
            <a:spLocks noGrp="1"/>
          </p:cNvSpPr>
          <p:nvPr>
            <p:ph sz="quarter" idx="13"/>
          </p:nvPr>
        </p:nvSpPr>
        <p:spPr>
          <a:xfrm>
            <a:off x="554546" y="1390806"/>
            <a:ext cx="4779454" cy="4593771"/>
          </a:xfrm>
        </p:spPr>
        <p:txBody>
          <a:bodyPr>
            <a:normAutofit lnSpcReduction="10000"/>
          </a:bodyPr>
          <a:lstStyle/>
          <a:p>
            <a:pPr lvl="0"/>
            <a:r>
              <a:rPr lang="en-US" dirty="0">
                <a:solidFill>
                  <a:schemeClr val="accent6">
                    <a:lumMod val="75000"/>
                  </a:schemeClr>
                </a:solidFill>
              </a:rPr>
              <a:t>This is getting serious if something about this opportunity isn’t sitting right now is the time to pull out – should I schedule the interview?</a:t>
            </a:r>
          </a:p>
          <a:p>
            <a:pPr lvl="0"/>
            <a:r>
              <a:rPr lang="en-US" dirty="0">
                <a:solidFill>
                  <a:schemeClr val="accent6">
                    <a:lumMod val="75000"/>
                  </a:schemeClr>
                </a:solidFill>
              </a:rPr>
              <a:t>There is a chance that at a later step in this process they may want to sit down with your spouse – have you prepared them for it?</a:t>
            </a:r>
          </a:p>
          <a:p>
            <a:pPr lvl="0"/>
            <a:r>
              <a:rPr lang="en-US" dirty="0">
                <a:solidFill>
                  <a:schemeClr val="accent6">
                    <a:lumMod val="75000"/>
                  </a:schemeClr>
                </a:solidFill>
              </a:rPr>
              <a:t>If this position were to come together for you do you think your current employer would do anything to keep you?</a:t>
            </a:r>
          </a:p>
        </p:txBody>
      </p:sp>
      <p:sp>
        <p:nvSpPr>
          <p:cNvPr id="6" name="TextBox 5"/>
          <p:cNvSpPr txBox="1"/>
          <p:nvPr/>
        </p:nvSpPr>
        <p:spPr>
          <a:xfrm>
            <a:off x="1186543" y="5638800"/>
            <a:ext cx="2873828" cy="762000"/>
          </a:xfrm>
          <a:prstGeom prst="rect">
            <a:avLst/>
          </a:prstGeom>
          <a:noFill/>
        </p:spPr>
        <p:txBody>
          <a:bodyPr wrap="square" rtlCol="0">
            <a:spAutoFit/>
          </a:bodyPr>
          <a:lstStyle/>
          <a:p>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74" y="6062040"/>
            <a:ext cx="1513739" cy="555292"/>
          </a:xfrm>
          <a:prstGeom prst="rect">
            <a:avLst/>
          </a:prstGeom>
        </p:spPr>
      </p:pic>
      <p:sp>
        <p:nvSpPr>
          <p:cNvPr id="4" name="TextBox 3"/>
          <p:cNvSpPr txBox="1"/>
          <p:nvPr/>
        </p:nvSpPr>
        <p:spPr>
          <a:xfrm>
            <a:off x="5497285" y="1275596"/>
            <a:ext cx="5889171" cy="4708981"/>
          </a:xfrm>
          <a:prstGeom prst="rect">
            <a:avLst/>
          </a:prstGeom>
          <a:noFill/>
        </p:spPr>
        <p:txBody>
          <a:bodyPr wrap="square" rtlCol="0">
            <a:spAutoFit/>
          </a:bodyPr>
          <a:lstStyle/>
          <a:p>
            <a:pPr marL="285750" lvl="0" indent="-285750">
              <a:spcBef>
                <a:spcPts val="1200"/>
              </a:spcBef>
              <a:buFont typeface="Arial" panose="020B0604020202020204" pitchFamily="34" charset="0"/>
              <a:buChar char="•"/>
            </a:pPr>
            <a:r>
              <a:rPr lang="en-US" sz="2000" dirty="0">
                <a:solidFill>
                  <a:schemeClr val="accent6">
                    <a:lumMod val="75000"/>
                  </a:schemeClr>
                </a:solidFill>
              </a:rPr>
              <a:t>YOU NEED THEM TO START TELLING YOU THEY REALLY WANT THE JOB – ANYTHING LESS THAN A COMMITTED ANSWER AND THEY ARE STILL ON A FACT FINDING MISSION AND YOU NEED TO KNOW WHAT THEY ARE STILL LOOKING FOR.</a:t>
            </a:r>
          </a:p>
          <a:p>
            <a:pPr marL="285750" lvl="0" indent="-285750">
              <a:spcBef>
                <a:spcPts val="1200"/>
              </a:spcBef>
              <a:buFont typeface="Arial" panose="020B0604020202020204" pitchFamily="34" charset="0"/>
              <a:buChar char="•"/>
            </a:pPr>
            <a:r>
              <a:rPr lang="en-US" sz="2000" dirty="0">
                <a:solidFill>
                  <a:schemeClr val="accent6">
                    <a:lumMod val="75000"/>
                  </a:schemeClr>
                </a:solidFill>
              </a:rPr>
              <a:t>YOU NEED CONFIRMATION THAT THEY HAVE ALREADY STARTED TALKING TO THEIR FAMILY ABOUT THIS OPPORTUNITY – ANYTHING LESS AND YOU HAVE A BIG RED FLAG.</a:t>
            </a:r>
          </a:p>
          <a:p>
            <a:pPr marL="285750" lvl="0" indent="-285750">
              <a:spcBef>
                <a:spcPts val="1200"/>
              </a:spcBef>
              <a:buFont typeface="Arial" panose="020B0604020202020204" pitchFamily="34" charset="0"/>
              <a:buChar char="•"/>
            </a:pPr>
            <a:r>
              <a:rPr lang="en-US" sz="2000" dirty="0">
                <a:solidFill>
                  <a:schemeClr val="accent6">
                    <a:lumMod val="75000"/>
                  </a:schemeClr>
                </a:solidFill>
              </a:rPr>
              <a:t>WE HAVE TO PREPARE FOR THE COUNTER OFFER AND THIS IS A GREAT TIME TO GET CANDIDATES TO COME CLEAN ABOUT WHAT THEY THINK IS LIKELY TO HAPPEN.  ALSO, THIS IS AN IMPORTANT TIME TO GAUGE A CANDIDATES DESIRE TO LEAVE.</a:t>
            </a:r>
          </a:p>
        </p:txBody>
      </p:sp>
    </p:spTree>
    <p:extLst>
      <p:ext uri="{BB962C8B-B14F-4D97-AF65-F5344CB8AC3E}">
        <p14:creationId xmlns:p14="http://schemas.microsoft.com/office/powerpoint/2010/main" val="1346279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02832"/>
            <a:ext cx="10364451" cy="633339"/>
          </a:xfrm>
        </p:spPr>
        <p:txBody>
          <a:bodyPr/>
          <a:lstStyle/>
          <a:p>
            <a:r>
              <a:rPr lang="en-US" dirty="0">
                <a:solidFill>
                  <a:schemeClr val="accent2">
                    <a:lumMod val="50000"/>
                  </a:schemeClr>
                </a:solidFill>
              </a:rPr>
              <a:t>Prep your clients too!</a:t>
            </a:r>
          </a:p>
        </p:txBody>
      </p:sp>
      <p:sp>
        <p:nvSpPr>
          <p:cNvPr id="6" name="TextBox 5"/>
          <p:cNvSpPr txBox="1"/>
          <p:nvPr/>
        </p:nvSpPr>
        <p:spPr>
          <a:xfrm>
            <a:off x="1186543" y="5638800"/>
            <a:ext cx="2873828" cy="762000"/>
          </a:xfrm>
          <a:prstGeom prst="rect">
            <a:avLst/>
          </a:prstGeom>
          <a:noFill/>
        </p:spPr>
        <p:txBody>
          <a:bodyPr wrap="square" rtlCol="0">
            <a:spAutoFit/>
          </a:bodyPr>
          <a:lstStyle/>
          <a:p>
            <a:endParaRPr lang="en-US" dirty="0"/>
          </a:p>
        </p:txBody>
      </p:sp>
      <p:pic>
        <p:nvPicPr>
          <p:cNvPr id="8" name="Picture 7" descr="CLIENT Interview Prep Packet - SAMPLE - Word"/>
          <p:cNvPicPr>
            <a:picLocks noChangeAspect="1"/>
          </p:cNvPicPr>
          <p:nvPr/>
        </p:nvPicPr>
        <p:blipFill rotWithShape="1">
          <a:blip r:embed="rId2"/>
          <a:srcRect l="33832" t="23333" r="32895" b="6667"/>
          <a:stretch/>
        </p:blipFill>
        <p:spPr>
          <a:xfrm>
            <a:off x="685801" y="1028065"/>
            <a:ext cx="4120661" cy="5452745"/>
          </a:xfrm>
          <a:prstGeom prst="rect">
            <a:avLst/>
          </a:prstGeom>
        </p:spPr>
      </p:pic>
      <p:pic>
        <p:nvPicPr>
          <p:cNvPr id="9" name="Picture 8" descr="CLIENT Interview Prep Packet - SAMPLE - Word"/>
          <p:cNvPicPr>
            <a:picLocks noChangeAspect="1"/>
          </p:cNvPicPr>
          <p:nvPr/>
        </p:nvPicPr>
        <p:blipFill rotWithShape="1">
          <a:blip r:embed="rId2"/>
          <a:srcRect l="33832" t="41499" r="32895" b="32375"/>
          <a:stretch/>
        </p:blipFill>
        <p:spPr>
          <a:xfrm>
            <a:off x="5173028" y="1848804"/>
            <a:ext cx="6624955" cy="3271836"/>
          </a:xfrm>
          <a:prstGeom prst="rect">
            <a:avLst/>
          </a:prstGeom>
        </p:spPr>
      </p:pic>
    </p:spTree>
    <p:extLst>
      <p:ext uri="{BB962C8B-B14F-4D97-AF65-F5344CB8AC3E}">
        <p14:creationId xmlns:p14="http://schemas.microsoft.com/office/powerpoint/2010/main" val="3786639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02832"/>
            <a:ext cx="10364451" cy="633339"/>
          </a:xfrm>
        </p:spPr>
        <p:txBody>
          <a:bodyPr/>
          <a:lstStyle/>
          <a:p>
            <a:r>
              <a:rPr lang="en-US" dirty="0">
                <a:solidFill>
                  <a:schemeClr val="accent2">
                    <a:lumMod val="50000"/>
                  </a:schemeClr>
                </a:solidFill>
              </a:rPr>
              <a:t>Prep your clients too!</a:t>
            </a:r>
          </a:p>
        </p:txBody>
      </p:sp>
      <p:sp>
        <p:nvSpPr>
          <p:cNvPr id="6" name="TextBox 5"/>
          <p:cNvSpPr txBox="1"/>
          <p:nvPr/>
        </p:nvSpPr>
        <p:spPr>
          <a:xfrm>
            <a:off x="1186543" y="5638800"/>
            <a:ext cx="2873828" cy="762000"/>
          </a:xfrm>
          <a:prstGeom prst="rect">
            <a:avLst/>
          </a:prstGeom>
          <a:noFill/>
        </p:spPr>
        <p:txBody>
          <a:bodyPr wrap="square" rtlCol="0">
            <a:spAutoFit/>
          </a:bodyPr>
          <a:lstStyle/>
          <a:p>
            <a:endParaRPr lang="en-US" dirty="0"/>
          </a:p>
        </p:txBody>
      </p:sp>
      <p:pic>
        <p:nvPicPr>
          <p:cNvPr id="4" name="Picture 3" descr="CLIENT Interview Prep Packet - SAMPLE - Word"/>
          <p:cNvPicPr>
            <a:picLocks noChangeAspect="1"/>
          </p:cNvPicPr>
          <p:nvPr/>
        </p:nvPicPr>
        <p:blipFill rotWithShape="1">
          <a:blip r:embed="rId2"/>
          <a:srcRect l="33926" t="23500" r="33315" b="16167"/>
          <a:stretch/>
        </p:blipFill>
        <p:spPr>
          <a:xfrm>
            <a:off x="502920" y="936171"/>
            <a:ext cx="4686299" cy="5428609"/>
          </a:xfrm>
          <a:prstGeom prst="rect">
            <a:avLst/>
          </a:prstGeom>
        </p:spPr>
      </p:pic>
      <p:pic>
        <p:nvPicPr>
          <p:cNvPr id="8" name="Picture 7" descr="CLIENT Interview Prep Packet - SAMPLE - Word"/>
          <p:cNvPicPr>
            <a:picLocks noChangeAspect="1"/>
          </p:cNvPicPr>
          <p:nvPr/>
        </p:nvPicPr>
        <p:blipFill rotWithShape="1">
          <a:blip r:embed="rId2"/>
          <a:srcRect l="33926" t="64461" r="35174" b="16568"/>
          <a:stretch/>
        </p:blipFill>
        <p:spPr>
          <a:xfrm>
            <a:off x="5398769" y="2396032"/>
            <a:ext cx="6496609" cy="2508885"/>
          </a:xfrm>
          <a:prstGeom prst="rect">
            <a:avLst/>
          </a:prstGeom>
        </p:spPr>
      </p:pic>
    </p:spTree>
    <p:extLst>
      <p:ext uri="{BB962C8B-B14F-4D97-AF65-F5344CB8AC3E}">
        <p14:creationId xmlns:p14="http://schemas.microsoft.com/office/powerpoint/2010/main" val="4117363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02832"/>
            <a:ext cx="10364451" cy="633339"/>
          </a:xfrm>
        </p:spPr>
        <p:txBody>
          <a:bodyPr/>
          <a:lstStyle/>
          <a:p>
            <a:r>
              <a:rPr lang="en-US" dirty="0">
                <a:solidFill>
                  <a:schemeClr val="accent2">
                    <a:lumMod val="50000"/>
                  </a:schemeClr>
                </a:solidFill>
              </a:rPr>
              <a:t>Prep your clients too!</a:t>
            </a:r>
          </a:p>
        </p:txBody>
      </p:sp>
      <p:sp>
        <p:nvSpPr>
          <p:cNvPr id="6" name="TextBox 5"/>
          <p:cNvSpPr txBox="1"/>
          <p:nvPr/>
        </p:nvSpPr>
        <p:spPr>
          <a:xfrm>
            <a:off x="1186543" y="5638800"/>
            <a:ext cx="2873828" cy="762000"/>
          </a:xfrm>
          <a:prstGeom prst="rect">
            <a:avLst/>
          </a:prstGeom>
          <a:noFill/>
        </p:spPr>
        <p:txBody>
          <a:bodyPr wrap="square" rtlCol="0">
            <a:spAutoFit/>
          </a:bodyPr>
          <a:lstStyle/>
          <a:p>
            <a:endParaRPr lang="en-US" dirty="0"/>
          </a:p>
        </p:txBody>
      </p:sp>
      <p:pic>
        <p:nvPicPr>
          <p:cNvPr id="4" name="Picture 3" descr="CLIENT Interview Prep Packet - SAMPLE - Word"/>
          <p:cNvPicPr>
            <a:picLocks noChangeAspect="1"/>
          </p:cNvPicPr>
          <p:nvPr/>
        </p:nvPicPr>
        <p:blipFill rotWithShape="1">
          <a:blip r:embed="rId2"/>
          <a:srcRect l="34241" t="26500" r="32922" b="6666"/>
          <a:stretch/>
        </p:blipFill>
        <p:spPr>
          <a:xfrm>
            <a:off x="1186543" y="936170"/>
            <a:ext cx="4366397" cy="5589545"/>
          </a:xfrm>
          <a:prstGeom prst="rect">
            <a:avLst/>
          </a:prstGeom>
        </p:spPr>
      </p:pic>
      <p:pic>
        <p:nvPicPr>
          <p:cNvPr id="5" name="Picture 4" descr="CLIENT Interview Prep Packet - SAMPLE - Word"/>
          <p:cNvPicPr>
            <a:picLocks noChangeAspect="1"/>
          </p:cNvPicPr>
          <p:nvPr/>
        </p:nvPicPr>
        <p:blipFill rotWithShape="1">
          <a:blip r:embed="rId3"/>
          <a:srcRect l="33832" t="24667" r="33184" b="8999"/>
          <a:stretch/>
        </p:blipFill>
        <p:spPr>
          <a:xfrm>
            <a:off x="6253379" y="936171"/>
            <a:ext cx="4418938" cy="5589545"/>
          </a:xfrm>
          <a:prstGeom prst="rect">
            <a:avLst/>
          </a:prstGeom>
        </p:spPr>
      </p:pic>
    </p:spTree>
    <p:extLst>
      <p:ext uri="{BB962C8B-B14F-4D97-AF65-F5344CB8AC3E}">
        <p14:creationId xmlns:p14="http://schemas.microsoft.com/office/powerpoint/2010/main" val="198505393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TotalTime>
  <Words>862</Words>
  <Application>Microsoft Office PowerPoint</Application>
  <PresentationFormat>Widescreen</PresentationFormat>
  <Paragraphs>104</Paragraphs>
  <Slides>16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Tw Cen MT</vt:lpstr>
      <vt:lpstr>Wingdings</vt:lpstr>
      <vt:lpstr>Droplet</vt:lpstr>
      <vt:lpstr>Keep up the momentum – from interview to acceptance</vt:lpstr>
      <vt:lpstr>Mastering interview prep</vt:lpstr>
      <vt:lpstr>Mastering interview prep</vt:lpstr>
      <vt:lpstr>Interview Prep Worksheet</vt:lpstr>
      <vt:lpstr>Interview Prep Worksheet</vt:lpstr>
      <vt:lpstr>You have to ask the tough questions</vt:lpstr>
      <vt:lpstr>Prep your clients too!</vt:lpstr>
      <vt:lpstr>Prep your clients too!</vt:lpstr>
      <vt:lpstr>Prep your clients too!</vt:lpstr>
      <vt:lpstr>Prep your clients too!</vt:lpstr>
      <vt:lpstr>Do your debriefs in writing</vt:lpstr>
      <vt:lpstr>Getting ready for the final interview</vt:lpstr>
      <vt:lpstr>Candidate email prior to Final Interview</vt:lpstr>
      <vt:lpstr>Email to client prior to final interview</vt:lpstr>
      <vt:lpstr>Guide to resignation and acceptance</vt:lpstr>
      <vt:lpstr>The 5 act play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 up the momentum – from interview to acceptance</dc:title>
  <dc:creator>Greg Doersching</dc:creator>
  <cp:lastModifiedBy>Greg Doersching</cp:lastModifiedBy>
  <cp:revision>13</cp:revision>
  <dcterms:created xsi:type="dcterms:W3CDTF">2015-10-13T01:35:27Z</dcterms:created>
  <dcterms:modified xsi:type="dcterms:W3CDTF">2016-05-16T15:43:23Z</dcterms:modified>
</cp:coreProperties>
</file>