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59" r:id="rId5"/>
    <p:sldId id="261" r:id="rId6"/>
    <p:sldId id="263" r:id="rId7"/>
    <p:sldId id="266" r:id="rId8"/>
    <p:sldId id="260" r:id="rId9"/>
    <p:sldId id="264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9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8D694A80-B8FC-4458-B739-9348F4BD4793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B0088C34-355C-43FA-8E6B-7A5086F50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6AE08F85-0DC6-4F50-972A-FDEAFBF9341A}" type="datetimeFigureOut">
              <a:rPr lang="en-US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3A0FC56B-A6EB-4AB9-AE09-7649C1052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12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8ABD6D-9CEC-4FF9-A4AF-D73D19720B4B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3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6F348-1917-42F1-9384-979E7E2EBE71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4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EACDA8-504C-4B2D-8D56-887D656329D4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20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67D2F8-206E-48C2-ADF9-E2C849D7679C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5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11D8D4-6BCB-4BC7-923B-741CB6D1EE02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7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0BB578-B242-43FF-ADF7-64D8926E87E7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9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A8BEDE-CE99-4859-9E2B-108C5EF42F73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6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C69709-B365-4FB9-962F-D7353CF4DCE1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20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6A0935-D19E-479F-A355-055133F7D0A3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12C71B-E163-4C50-BB51-55E1D9EAD813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3FFA479-B72E-4D8E-B035-5BEAB51BD7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99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561BC-E597-4860-A07F-C7429AAB627E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240CB92-6334-47F8-895C-C0AC06599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38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561BC-E597-4860-A07F-C7429AAB627E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240CB92-6334-47F8-895C-C0AC06599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448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561BC-E597-4860-A07F-C7429AAB627E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240CB92-6334-47F8-895C-C0AC06599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234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561BC-E597-4860-A07F-C7429AAB627E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240CB92-6334-47F8-895C-C0AC06599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500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561BC-E597-4860-A07F-C7429AAB627E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240CB92-6334-47F8-895C-C0AC06599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06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BD6B3-09BF-47D8-87F2-1DA06C0AA480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0DDBF-A25B-48DE-92E4-C3C3DD3D93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48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95B39B-3926-4088-A975-CC8D4D9F2FE1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4C36E-F6CA-4628-BAD5-5BE1D5A47A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01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05C12-5E7A-45D3-A031-68939C554B09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A9EF-0808-4A9F-AD76-8C12B5C1167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D838F-67D1-4DD0-8FE3-A967851D7A35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3E7A111-CEE7-413B-AD4C-059062722A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64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58E17-27AE-4EA9-8F7D-AD3D4F36E4C7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14AA4E1-F0E6-470C-9A80-AD8D0F8594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88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1169C-6121-4CC5-A797-F1E3CF8259CA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67AC600-A6CE-49E1-82D5-C6CD2383C5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59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CE78B-E013-4372-A2DE-065C993A3452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6B7C-F660-46C5-A002-62C0467C26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BD19C-A211-4ACB-963E-681D4C3A41F8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EC174-BE8D-4853-9CCA-F6C52DAD9C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75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4094A2-62AE-4524-B560-BDC5A66015DF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1E2-CD04-4655-87FC-DBDD64CE20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2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21989-41EB-40B0-9B70-38F8023CFAF1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355FF7B-40CC-4A9F-89AA-663C4C0912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77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E561BC-E597-4860-A07F-C7429AAB627E}" type="datetimeFigureOut">
              <a:rPr lang="en-US" smtClean="0"/>
              <a:pPr>
                <a:defRPr/>
              </a:pPr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6240CB92-6334-47F8-895C-C0AC06599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65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9898"/>
            <a:ext cx="9144000" cy="2459502"/>
          </a:xfrm>
          <a:ln>
            <a:miter lim="800000"/>
            <a:headEnd/>
            <a:tailEnd/>
          </a:ln>
          <a:extLst/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Me the Money</a:t>
            </a:r>
            <a:r>
              <a:rPr lang="en-US" sz="6600" dirty="0" smtClean="0">
                <a:solidFill>
                  <a:srgbClr val="FFFF00"/>
                </a:solidFill>
              </a:rPr>
              <a:t/>
            </a:r>
            <a:br>
              <a:rPr lang="en-US" sz="66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A Guide to Capturing Maximum Fees </a:t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88275" cy="2819400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90000"/>
              </a:lnSpc>
            </a:pPr>
            <a:r>
              <a:rPr lang="en-US" altLang="en-US" dirty="0" smtClean="0"/>
              <a:t>Presented by: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400" b="1" dirty="0" smtClean="0"/>
              <a:t>GREG DOERSCHING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dirty="0" smtClean="0"/>
              <a:t>Griffin Search Group/Bullseye Recruiter Training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dirty="0" smtClean="0"/>
              <a:t>P: 414-421-7522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dirty="0" smtClean="0"/>
              <a:t>greg@bullseyementor.com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dirty="0" smtClean="0"/>
              <a:t>www.bullseyementor.com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</a:rPr>
              <a:t>You Have To Sell Before You Can Negotiate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47244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What services do you offer that go beyond a client’s normal expectations?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Remember your facts!!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Sell your process.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Think value added.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Have confirmation of the things you say.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Have letters of recommendation from both clients and candidates that are current and ready to submit.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Have references, that they can call, ready to present to them.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407" y="533400"/>
            <a:ext cx="6858000" cy="8191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Make Your Clients Feel Like They Won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Buyer will feel like they won the negotiation any time they get more or all of your services for less than you originally asked them to pay.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seller wins the negotiation any time they sell their product for a profit!!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514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solidFill>
                  <a:srgbClr val="FF0000"/>
                </a:solidFill>
              </a:rPr>
              <a:t>NEGOTIATING DIRECT HIRE FEES</a:t>
            </a:r>
            <a:endParaRPr lang="en-US" alt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334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b="1" dirty="0" smtClean="0"/>
              <a:t>Determine how much you want to make on each placement and then stick to it.</a:t>
            </a:r>
            <a:endParaRPr lang="en-US" altLang="en-US" sz="1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t="30302" r="56250" b="16667"/>
          <a:stretch>
            <a:fillRect/>
          </a:stretch>
        </p:blipFill>
        <p:spPr bwMode="auto">
          <a:xfrm>
            <a:off x="533400" y="1828800"/>
            <a:ext cx="8229600" cy="465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5029200"/>
            <a:ext cx="8077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9144000" cy="1143000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The FIRST Rule of Negotiation: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BUYERS WANT OPTIONS!!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258050" cy="47244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Plan A:	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30% straight contingency – client pays nothing if you aren’t successful.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90-day replacement policy.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Guarantee at least 3 viable candidates within 30 days, that have  </a:t>
            </a:r>
            <a:r>
              <a:rPr lang="en-US" dirty="0" smtClean="0"/>
              <a:t>b</a:t>
            </a:r>
            <a:r>
              <a:rPr lang="en-US" i="1" dirty="0" smtClean="0"/>
              <a:t>een pre-screened, assessed and reference checked prior to submittal.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Plan B:    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$2000 engagement fee to begin the search.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25% contingency fee less the $2000 engagement.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6 – month replacement policy.</a:t>
            </a: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Guarantee at least 3 viable candidates within 30 days, that have </a:t>
            </a:r>
            <a:r>
              <a:rPr lang="en-US" dirty="0" smtClean="0"/>
              <a:t>b</a:t>
            </a:r>
            <a:r>
              <a:rPr lang="en-US" i="1" dirty="0" smtClean="0"/>
              <a:t>een pre-screened, assessed and reference checked prior to submittal.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648450" cy="6556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</a:rPr>
              <a:t>Overcoming The Engagement Fee Objection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877050" cy="4800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 things client is really worried about.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They give us the money but we don’t provide the candidate they hire.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	A: I will put right in our fee agreement that if we don’t fill this position I will credit that $2000 to the next search.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They give us the money and we don’t find them a single candidate worth interviewing.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	A: I will also put in the fee agreement that if I don’t send you 3 candidates within 21 days I will refund 100% of the engagement fee.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Most important reason why you should pay the engagement </a:t>
            </a:r>
            <a:r>
              <a:rPr lang="en-US" sz="2000" b="1" u="sng" dirty="0" smtClean="0"/>
              <a:t>– it’s a test </a:t>
            </a:r>
            <a:r>
              <a:rPr lang="en-US" sz="2000" dirty="0" smtClean="0"/>
              <a:t>– so we know you’re serious about filling the position that engagement fee guarantees that this job is our top priority with maximum resources allocated to it.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800850" cy="6556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 smtClean="0">
                <a:solidFill>
                  <a:srgbClr val="FF0000"/>
                </a:solidFill>
              </a:rPr>
              <a:t>Overcoming The Engagement Fee Objection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25805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Engagement  Fees are in their best interest.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000" dirty="0" smtClean="0"/>
              <a:t>When you have multiple agencies on an assignment you create an image that you are a company that people don’t like working for.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000" dirty="0" smtClean="0"/>
              <a:t>Exclusivity and the fact that your “retaining” me – speak to candidates egos – this leads to a better pool of candidates.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Most important reason why you should pay the engagement </a:t>
            </a:r>
            <a:r>
              <a:rPr lang="en-US" sz="2000" b="1" u="sng" dirty="0" smtClean="0"/>
              <a:t>– it’s a test </a:t>
            </a:r>
            <a:r>
              <a:rPr lang="en-US" sz="2000" dirty="0" smtClean="0"/>
              <a:t>– so we know you’re serious about filling the position that engagement fee guarantees that this job is our top priority with maximum resources allocated to it.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2800" cy="685800"/>
          </a:xfrm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What should your replacement policy look like</a:t>
            </a: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33600" y="2209800"/>
            <a:ext cx="680085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Base it on what really happens and what happens 98% of the time.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Make it a marketing advantage.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Divide it in half – half of the time partial refund/half the time additional fee.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9144000" cy="6556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4 Items that are NEGOTIABLE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334250" cy="45720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altLang="en-US" sz="2800" b="1" u="sng" dirty="0" smtClean="0"/>
              <a:t>Length of replacement policy </a:t>
            </a:r>
            <a:r>
              <a:rPr lang="en-US" altLang="en-US" sz="2800" dirty="0" smtClean="0"/>
              <a:t>– this in an after the fact part of the equation – giving up more time costs us nothing.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 b="1" u="sng" dirty="0" smtClean="0"/>
              <a:t>Upfront money </a:t>
            </a:r>
            <a:r>
              <a:rPr lang="en-US" altLang="en-US" sz="2800" dirty="0" smtClean="0"/>
              <a:t>– Lower it at least twice before you take it completely off the table.  Getting even $500 DOUBLES our odds of filling the position.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 b="1" u="sng" dirty="0" smtClean="0"/>
              <a:t>Fee %</a:t>
            </a:r>
            <a:r>
              <a:rPr lang="en-US" altLang="en-US" sz="2800" dirty="0" smtClean="0"/>
              <a:t> - give it up 1 point at a time.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800" b="1" u="sng" dirty="0" smtClean="0"/>
              <a:t>Exclusivity</a:t>
            </a:r>
            <a:r>
              <a:rPr lang="en-US" altLang="en-US" sz="2800" dirty="0" smtClean="0"/>
              <a:t> – it goes with fee – fee comes down exclusivity goes up.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2684</TotalTime>
  <Words>438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Verdana</vt:lpstr>
      <vt:lpstr>Wingdings 2</vt:lpstr>
      <vt:lpstr>Wingdings 3</vt:lpstr>
      <vt:lpstr>Wisp</vt:lpstr>
      <vt:lpstr>Show Me the Money A Guide to Capturing Maximum Fees  </vt:lpstr>
      <vt:lpstr>You Have To Sell Before You Can Negotiate</vt:lpstr>
      <vt:lpstr>Make Your Clients Feel Like They Won</vt:lpstr>
      <vt:lpstr>NEGOTIATING DIRECT HIRE FEES</vt:lpstr>
      <vt:lpstr>The FIRST Rule of Negotiation: BUYERS WANT OPTIONS!! </vt:lpstr>
      <vt:lpstr>Overcoming The Engagement Fee Objection</vt:lpstr>
      <vt:lpstr>Overcoming The Engagement Fee Objection</vt:lpstr>
      <vt:lpstr>What should your replacement policy look like </vt:lpstr>
      <vt:lpstr>4 Items that are NEGOTIABLE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Want Our Money Back! A Guide to Post-Recession Fee Negotiation</dc:title>
  <dc:creator>DellXPS</dc:creator>
  <cp:lastModifiedBy>Greg</cp:lastModifiedBy>
  <cp:revision>260</cp:revision>
  <dcterms:created xsi:type="dcterms:W3CDTF">2011-02-24T21:43:13Z</dcterms:created>
  <dcterms:modified xsi:type="dcterms:W3CDTF">2016-05-19T20:09:16Z</dcterms:modified>
</cp:coreProperties>
</file>