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5" r:id="rId4"/>
    <p:sldId id="259" r:id="rId5"/>
    <p:sldId id="261" r:id="rId6"/>
    <p:sldId id="263" r:id="rId7"/>
    <p:sldId id="266" r:id="rId8"/>
    <p:sldId id="260" r:id="rId9"/>
    <p:sldId id="264" r:id="rId1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499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fld id="{8D694A80-B8FC-4458-B739-9348F4BD4793}" type="datetimeFigureOut">
              <a:rPr lang="en-US"/>
              <a:pPr>
                <a:defRPr/>
              </a:pPr>
              <a:t>5/19/2016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/>
            </a:lvl1pPr>
          </a:lstStyle>
          <a:p>
            <a:pPr>
              <a:defRPr/>
            </a:pPr>
            <a:fld id="{B0088C34-355C-43FA-8E6B-7A5086F507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468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fld id="{6AE08F85-0DC6-4F50-972A-FDEAFBF9341A}" type="datetimeFigureOut">
              <a:rPr lang="en-US"/>
              <a:pPr>
                <a:defRPr/>
              </a:pPr>
              <a:t>5/19/2016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/>
            </a:lvl1pPr>
          </a:lstStyle>
          <a:p>
            <a:pPr>
              <a:defRPr/>
            </a:pPr>
            <a:fld id="{3A0FC56B-A6EB-4AB9-AE09-7649C10527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91264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B8ABD6D-9CEC-4FF9-A4AF-D73D19720B4B}" type="slidenum">
              <a:rPr lang="en-US" altLang="en-US" sz="130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 sz="13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337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B6F348-1917-42F1-9384-979E7E2EBE71}" type="slidenum">
              <a:rPr lang="en-US" altLang="en-US" sz="130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 sz="13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2448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8EACDA8-504C-4B2D-8D56-887D656329D4}" type="slidenum">
              <a:rPr lang="en-US" altLang="en-US" sz="130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 sz="13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120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D67D2F8-206E-48C2-ADF9-E2C849D7679C}" type="slidenum">
              <a:rPr lang="en-US" altLang="en-US" sz="130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 sz="13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5583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11D8D4-6BCB-4BC7-923B-741CB6D1EE02}" type="slidenum">
              <a:rPr lang="en-US" altLang="en-US" sz="130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 sz="13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776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90BB578-B242-43FF-ADF7-64D8926E87E7}" type="slidenum">
              <a:rPr lang="en-US" altLang="en-US" sz="130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 sz="13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4979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A8BEDE-CE99-4859-9E2B-108C5EF42F73}" type="slidenum">
              <a:rPr lang="en-US" altLang="en-US" sz="130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 sz="13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8691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AC69709-B365-4FB9-962F-D7353CF4DCE1}" type="slidenum">
              <a:rPr lang="en-US" altLang="en-US" sz="130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 sz="13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0204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D6A0935-D19E-479F-A355-055133F7D0A3}" type="slidenum">
              <a:rPr lang="en-US" altLang="en-US" sz="130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 sz="13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44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12C71B-E163-4C50-BB51-55E1D9EAD813}" type="datetimeFigureOut">
              <a:rPr lang="en-US" smtClean="0"/>
              <a:pPr>
                <a:defRPr/>
              </a:pPr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03FFA479-B72E-4D8E-B035-5BEAB51BD72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7991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E561BC-E597-4860-A07F-C7429AAB627E}" type="datetimeFigureOut">
              <a:rPr lang="en-US" smtClean="0"/>
              <a:pPr>
                <a:defRPr/>
              </a:pPr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6240CB92-6334-47F8-895C-C0AC06599F7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1381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E561BC-E597-4860-A07F-C7429AAB627E}" type="datetimeFigureOut">
              <a:rPr lang="en-US" smtClean="0"/>
              <a:pPr>
                <a:defRPr/>
              </a:pPr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6240CB92-6334-47F8-895C-C0AC06599F7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54486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E561BC-E597-4860-A07F-C7429AAB627E}" type="datetimeFigureOut">
              <a:rPr lang="en-US" smtClean="0"/>
              <a:pPr>
                <a:defRPr/>
              </a:pPr>
              <a:t>5/19/2016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6240CB92-6334-47F8-895C-C0AC06599F7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52345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E561BC-E597-4860-A07F-C7429AAB627E}" type="datetimeFigureOut">
              <a:rPr lang="en-US" smtClean="0"/>
              <a:pPr>
                <a:defRPr/>
              </a:pPr>
              <a:t>5/19/2016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6240CB92-6334-47F8-895C-C0AC06599F7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35003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E561BC-E597-4860-A07F-C7429AAB627E}" type="datetimeFigureOut">
              <a:rPr lang="en-US" smtClean="0"/>
              <a:pPr>
                <a:defRPr/>
              </a:pPr>
              <a:t>5/19/2016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6240CB92-6334-47F8-895C-C0AC06599F7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70656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DBD6B3-09BF-47D8-87F2-1DA06C0AA480}" type="datetimeFigureOut">
              <a:rPr lang="en-US" smtClean="0"/>
              <a:pPr>
                <a:defRPr/>
              </a:pPr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10DDBF-A25B-48DE-92E4-C3C3DD3D93F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4483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95B39B-3926-4088-A975-CC8D4D9F2FE1}" type="datetimeFigureOut">
              <a:rPr lang="en-US" smtClean="0"/>
              <a:pPr>
                <a:defRPr/>
              </a:pPr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34C36E-F6CA-4628-BAD5-5BE1D5A47AF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8010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B05C12-5E7A-45D3-A031-68939C554B09}" type="datetimeFigureOut">
              <a:rPr lang="en-US" smtClean="0"/>
              <a:pPr>
                <a:defRPr/>
              </a:pPr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2EA9EF-0808-4A9F-AD76-8C12B5C1167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506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2D838F-67D1-4DD0-8FE3-A967851D7A35}" type="datetimeFigureOut">
              <a:rPr lang="en-US" smtClean="0"/>
              <a:pPr>
                <a:defRPr/>
              </a:pPr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E3E7A111-CEE7-413B-AD4C-059062722AC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2643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958E17-27AE-4EA9-8F7D-AD3D4F36E4C7}" type="datetimeFigureOut">
              <a:rPr lang="en-US" smtClean="0"/>
              <a:pPr>
                <a:defRPr/>
              </a:pPr>
              <a:t>5/19/2016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014AA4E1-F0E6-470C-9A80-AD8D0F8594A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0889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11169C-6121-4CC5-A797-F1E3CF8259CA}" type="datetimeFigureOut">
              <a:rPr lang="en-US" smtClean="0"/>
              <a:pPr>
                <a:defRPr/>
              </a:pPr>
              <a:t>5/19/2016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867AC600-A6CE-49E1-82D5-C6CD2383C5C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2590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2CE78B-E013-4372-A2DE-065C993A3452}" type="datetimeFigureOut">
              <a:rPr lang="en-US" smtClean="0"/>
              <a:pPr>
                <a:defRPr/>
              </a:pPr>
              <a:t>5/19/2016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FB6B7C-F660-46C5-A002-62C0467C263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5259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ABD19C-A211-4ACB-963E-681D4C3A41F8}" type="datetimeFigureOut">
              <a:rPr lang="en-US" smtClean="0"/>
              <a:pPr>
                <a:defRPr/>
              </a:pPr>
              <a:t>5/19/2016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8EC174-BE8D-4853-9CCA-F6C52DAD9CF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6751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4094A2-62AE-4524-B560-BDC5A66015DF}" type="datetimeFigureOut">
              <a:rPr lang="en-US" smtClean="0"/>
              <a:pPr>
                <a:defRPr/>
              </a:pPr>
              <a:t>5/19/2016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EB51E2-CD04-4655-87FC-DBDD64CE203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5290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B21989-41EB-40B0-9B70-38F8023CFAF1}" type="datetimeFigureOut">
              <a:rPr lang="en-US" smtClean="0"/>
              <a:pPr>
                <a:defRPr/>
              </a:pPr>
              <a:t>5/19/2016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3355FF7B-40CC-4A9F-89AA-663C4C09123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4771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AE561BC-E597-4860-A07F-C7429AAB627E}" type="datetimeFigureOut">
              <a:rPr lang="en-US" smtClean="0"/>
              <a:pPr>
                <a:defRPr/>
              </a:pPr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6240CB92-6334-47F8-895C-C0AC06599F7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1653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  <p:sldLayoutId id="2147483829" r:id="rId15"/>
    <p:sldLayoutId id="21474838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59898"/>
            <a:ext cx="9144000" cy="2459502"/>
          </a:xfrm>
          <a:ln>
            <a:miter lim="800000"/>
            <a:headEnd/>
            <a:tailEnd/>
          </a:ln>
          <a:extLst/>
        </p:spPr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6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Show Me the Money</a:t>
            </a:r>
            <a:r>
              <a:rPr lang="en-US" sz="6600" dirty="0" smtClean="0">
                <a:solidFill>
                  <a:srgbClr val="FFFF00"/>
                </a:solidFill>
              </a:rPr>
              <a:t/>
            </a:r>
            <a:br>
              <a:rPr lang="en-US" sz="6600" dirty="0" smtClean="0">
                <a:solidFill>
                  <a:srgbClr val="FFFF00"/>
                </a:solidFill>
              </a:rPr>
            </a:br>
            <a:r>
              <a:rPr lang="en-US" sz="3200" dirty="0" smtClean="0">
                <a:solidFill>
                  <a:schemeClr val="tx2">
                    <a:satMod val="130000"/>
                  </a:schemeClr>
                </a:solidFill>
              </a:rPr>
              <a:t>A Guide to Capturing Maximum Fees </a:t>
            </a:r>
            <a:br>
              <a:rPr lang="en-US" sz="3200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en-US" sz="32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685800" y="3048000"/>
            <a:ext cx="7788275" cy="2819400"/>
          </a:xfrm>
        </p:spPr>
        <p:txBody>
          <a:bodyPr>
            <a:normAutofit/>
          </a:bodyPr>
          <a:lstStyle/>
          <a:p>
            <a:pPr marR="0" algn="ctr" eaLnBrk="1" hangingPunct="1">
              <a:lnSpc>
                <a:spcPct val="90000"/>
              </a:lnSpc>
            </a:pPr>
            <a:r>
              <a:rPr lang="en-US" altLang="en-US" dirty="0" smtClean="0"/>
              <a:t>Presented by:</a:t>
            </a:r>
          </a:p>
          <a:p>
            <a:pPr marR="0" algn="ctr" eaLnBrk="1" hangingPunct="1">
              <a:lnSpc>
                <a:spcPct val="90000"/>
              </a:lnSpc>
            </a:pPr>
            <a:r>
              <a:rPr lang="en-US" altLang="en-US" sz="2400" b="1" dirty="0" smtClean="0"/>
              <a:t>GREG DOERSCHING</a:t>
            </a:r>
          </a:p>
          <a:p>
            <a:pPr marR="0" algn="ctr" eaLnBrk="1" hangingPunct="1">
              <a:lnSpc>
                <a:spcPct val="90000"/>
              </a:lnSpc>
            </a:pPr>
            <a:r>
              <a:rPr lang="en-US" altLang="en-US" dirty="0" smtClean="0"/>
              <a:t>Griffin Search Group/Bullseye Recruiter Training</a:t>
            </a:r>
          </a:p>
          <a:p>
            <a:pPr marR="0" algn="ctr" eaLnBrk="1" hangingPunct="1">
              <a:lnSpc>
                <a:spcPct val="90000"/>
              </a:lnSpc>
            </a:pPr>
            <a:r>
              <a:rPr lang="en-US" altLang="en-US" dirty="0" smtClean="0"/>
              <a:t>P: 414-421-7522</a:t>
            </a:r>
          </a:p>
          <a:p>
            <a:pPr marR="0" algn="ctr" eaLnBrk="1" hangingPunct="1">
              <a:lnSpc>
                <a:spcPct val="90000"/>
              </a:lnSpc>
            </a:pPr>
            <a:r>
              <a:rPr lang="en-US" altLang="en-US" dirty="0" smtClean="0"/>
              <a:t>greg@bullseyementor.com</a:t>
            </a:r>
          </a:p>
          <a:p>
            <a:pPr marR="0" algn="ctr" eaLnBrk="1" hangingPunct="1">
              <a:lnSpc>
                <a:spcPct val="90000"/>
              </a:lnSpc>
            </a:pPr>
            <a:r>
              <a:rPr lang="en-US" altLang="en-US" dirty="0" smtClean="0"/>
              <a:t>www.bullseyementor.com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295400" y="304800"/>
            <a:ext cx="73914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3600" b="1" dirty="0" smtClean="0">
                <a:solidFill>
                  <a:srgbClr val="FF0000"/>
                </a:solidFill>
              </a:rPr>
              <a:t>You Have To Sell Before You Can Negotiate</a:t>
            </a:r>
            <a:endParaRPr lang="en-US" altLang="en-US" sz="3600" dirty="0" smtClean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1600200"/>
            <a:ext cx="6591985" cy="4724400"/>
          </a:xfrm>
        </p:spPr>
        <p:txBody>
          <a:bodyPr>
            <a:normAutofit/>
          </a:bodyPr>
          <a:lstStyle/>
          <a:p>
            <a:pPr marL="365760" indent="-283464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What services do you offer that go beyond a client’s normal expectations?</a:t>
            </a:r>
            <a:endParaRPr lang="en-US" dirty="0" smtClean="0"/>
          </a:p>
          <a:p>
            <a:pPr marL="640080" lvl="1" indent="-237744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Remember your facts!!</a:t>
            </a:r>
          </a:p>
          <a:p>
            <a:pPr marL="640080" lvl="1" indent="-237744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Sell your process.</a:t>
            </a:r>
          </a:p>
          <a:p>
            <a:pPr marL="640080" lvl="1" indent="-237744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Think value added.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 smtClean="0"/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Have confirmation of the things you say.</a:t>
            </a:r>
            <a:endParaRPr lang="en-US" dirty="0" smtClean="0"/>
          </a:p>
          <a:p>
            <a:pPr marL="640080" lvl="1" indent="-237744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Have letters of recommendation from both clients and candidates that are current and ready to submit.</a:t>
            </a:r>
          </a:p>
          <a:p>
            <a:pPr marL="640080" lvl="1" indent="-237744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Have references, that they can call, ready to present to them.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9407" y="533400"/>
            <a:ext cx="6858000" cy="81915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</a:rPr>
              <a:t>Make Your Clients Feel Like They Won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Buyer will feel like they won the negotiation any time they get more or all of your services for less than you originally asked them to pay.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A seller wins the negotiation any time they sell their product for a profit!!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990600" y="533400"/>
            <a:ext cx="8229600" cy="51435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4000" b="1" dirty="0" smtClean="0">
                <a:solidFill>
                  <a:srgbClr val="FF0000"/>
                </a:solidFill>
              </a:rPr>
              <a:t>NEGOTIATING DIRECT HIRE FEES</a:t>
            </a:r>
            <a:endParaRPr lang="en-US" altLang="en-US" sz="4000" dirty="0" smtClean="0">
              <a:solidFill>
                <a:srgbClr val="FF0000"/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763000" cy="533400"/>
          </a:xfrm>
        </p:spPr>
        <p:txBody>
          <a:bodyPr>
            <a:normAutofit fontScale="92500"/>
          </a:bodyPr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z="1800" b="1" dirty="0" smtClean="0"/>
              <a:t>Determine how much you want to make on each placement and then stick to it.</a:t>
            </a:r>
            <a:endParaRPr lang="en-US" altLang="en-US" sz="1800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dirty="0" smtClean="0"/>
          </a:p>
        </p:txBody>
      </p:sp>
      <p:pic>
        <p:nvPicPr>
          <p:cNvPr id="1126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5" t="30302" r="56250" b="16667"/>
          <a:stretch>
            <a:fillRect/>
          </a:stretch>
        </p:blipFill>
        <p:spPr bwMode="auto">
          <a:xfrm>
            <a:off x="533400" y="1828800"/>
            <a:ext cx="8229600" cy="465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609600" y="5029200"/>
            <a:ext cx="807720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9144000" cy="1143000"/>
          </a:xfrm>
        </p:spPr>
        <p:txBody>
          <a:bodyPr anchor="t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FF0000"/>
                </a:solidFill>
              </a:rPr>
              <a:t>The FIRST Rule of Negotiation:</a:t>
            </a:r>
            <a:br>
              <a:rPr lang="en-US" sz="4000" b="1" dirty="0" smtClean="0">
                <a:solidFill>
                  <a:srgbClr val="FF0000"/>
                </a:solidFill>
              </a:rPr>
            </a:br>
            <a:r>
              <a:rPr lang="en-US" sz="4000" b="1" dirty="0" smtClean="0">
                <a:solidFill>
                  <a:srgbClr val="FF0000"/>
                </a:solidFill>
              </a:rPr>
              <a:t>BUYERS WANT OPTIONS!!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752600"/>
            <a:ext cx="7258050" cy="4724400"/>
          </a:xfrm>
        </p:spPr>
        <p:txBody>
          <a:bodyPr>
            <a:normAutofit fontScale="92500" lnSpcReduction="10000"/>
          </a:bodyPr>
          <a:lstStyle/>
          <a:p>
            <a:pPr marL="365760" indent="-283464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b="1" dirty="0" smtClean="0"/>
              <a:t>Plan A:	</a:t>
            </a:r>
            <a:endParaRPr lang="en-US" dirty="0" smtClean="0"/>
          </a:p>
          <a:p>
            <a:pPr marL="640080" lvl="1" indent="-237744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n-US" i="1" dirty="0" smtClean="0"/>
              <a:t>30% straight contingency – client pays nothing if you aren’t successful.</a:t>
            </a:r>
            <a:endParaRPr lang="en-US" dirty="0" smtClean="0"/>
          </a:p>
          <a:p>
            <a:pPr marL="640080" lvl="1" indent="-237744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n-US" i="1" dirty="0" smtClean="0"/>
              <a:t>90-day replacement policy.</a:t>
            </a:r>
            <a:endParaRPr lang="en-US" dirty="0" smtClean="0"/>
          </a:p>
          <a:p>
            <a:pPr marL="640080" lvl="1" indent="-237744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n-US" i="1" dirty="0" smtClean="0"/>
              <a:t>Guarantee at least 3 viable candidates within 30 days, that have  </a:t>
            </a:r>
            <a:r>
              <a:rPr lang="en-US" dirty="0" smtClean="0"/>
              <a:t>b</a:t>
            </a:r>
            <a:r>
              <a:rPr lang="en-US" i="1" dirty="0" smtClean="0"/>
              <a:t>een pre-screened, assessed and reference checked prior to submittal.</a:t>
            </a:r>
            <a:endParaRPr lang="en-US" dirty="0" smtClean="0"/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b="1" dirty="0" smtClean="0"/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b="1" dirty="0" smtClean="0"/>
              <a:t>Plan B:    </a:t>
            </a:r>
            <a:endParaRPr lang="en-US" dirty="0" smtClean="0"/>
          </a:p>
          <a:p>
            <a:pPr marL="640080" lvl="1" indent="-237744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n-US" i="1" dirty="0" smtClean="0"/>
              <a:t>$2000 engagement fee to begin the search.</a:t>
            </a:r>
            <a:endParaRPr lang="en-US" dirty="0" smtClean="0"/>
          </a:p>
          <a:p>
            <a:pPr marL="640080" lvl="1" indent="-237744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n-US" i="1" dirty="0" smtClean="0"/>
              <a:t>25% contingency fee less the $2000 engagement.</a:t>
            </a:r>
            <a:endParaRPr lang="en-US" dirty="0" smtClean="0"/>
          </a:p>
          <a:p>
            <a:pPr marL="640080" lvl="1" indent="-237744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n-US" i="1" dirty="0" smtClean="0"/>
              <a:t>6 – month replacement policy.</a:t>
            </a:r>
            <a:endParaRPr lang="en-US" dirty="0" smtClean="0"/>
          </a:p>
          <a:p>
            <a:pPr marL="640080" lvl="1" indent="-237744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n-US" i="1" dirty="0" smtClean="0"/>
              <a:t>Guarantee at least 3 viable candidates within 30 days, that have </a:t>
            </a:r>
            <a:r>
              <a:rPr lang="en-US" dirty="0" smtClean="0"/>
              <a:t>b</a:t>
            </a:r>
            <a:r>
              <a:rPr lang="en-US" i="1" dirty="0" smtClean="0"/>
              <a:t>een pre-screened, assessed and reference checked prior to submittal.</a:t>
            </a:r>
            <a:endParaRPr lang="en-US" dirty="0" smtClean="0"/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6648450" cy="65563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3600" b="1" dirty="0" smtClean="0">
                <a:solidFill>
                  <a:srgbClr val="FF0000"/>
                </a:solidFill>
              </a:rPr>
              <a:t>Overcoming The Engagement Fee Objection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600200"/>
            <a:ext cx="6877050" cy="4800600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2 things client is really worried about.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They give us the money but we don’t provide the candidate they hire.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Verdana" pitchFamily="34" charset="0"/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	A: I will put right in our fee agreement that if we don’t fill this position I will credit that $2000 to the next search.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They give us the money and we don’t find them a single candidate worth interviewing.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Verdana" pitchFamily="34" charset="0"/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	A: I will also put in the fee agreement that if I don’t send you 3 candidates within 21 days I will refund 100% of the engagement fee.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anose="05020102010507070707" pitchFamily="18" charset="2"/>
              <a:buNone/>
              <a:defRPr/>
            </a:pPr>
            <a:endParaRPr lang="en-US" sz="9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000" dirty="0" smtClean="0"/>
              <a:t>Most important reason why you should pay the engagement </a:t>
            </a:r>
            <a:r>
              <a:rPr lang="en-US" sz="2000" b="1" u="sng" dirty="0" smtClean="0"/>
              <a:t>– it’s a test </a:t>
            </a:r>
            <a:r>
              <a:rPr lang="en-US" sz="2000" dirty="0" smtClean="0"/>
              <a:t>– so we know you’re serious about filling the position that engagement fee guarantees that this job is our top priority with maximum resources allocated to it.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6800850" cy="65563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3600" b="1" dirty="0" smtClean="0">
                <a:solidFill>
                  <a:srgbClr val="FF0000"/>
                </a:solidFill>
              </a:rPr>
              <a:t>Overcoming The Engagement Fee Objection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7258050" cy="48006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Engagement  Fees are in their best interest.</a:t>
            </a: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sz="2000" dirty="0" smtClean="0"/>
              <a:t>When you have multiple agencies on an assignment you create an image that you are a company that people don’t like working for.</a:t>
            </a: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sz="2000" dirty="0" smtClean="0"/>
              <a:t>Exclusivity and the fact that your “retaining” me – speak to candidates egos – this leads to a better pool of candidates.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000" dirty="0" smtClean="0"/>
              <a:t>Most important reason why you should pay the engagement </a:t>
            </a:r>
            <a:r>
              <a:rPr lang="en-US" sz="2000" b="1" u="sng" dirty="0" smtClean="0"/>
              <a:t>– it’s a test </a:t>
            </a:r>
            <a:r>
              <a:rPr lang="en-US" sz="2000" dirty="0" smtClean="0"/>
              <a:t>– so we know you’re serious about filling the position that engagement fee guarantees that this job is our top priority with maximum resources allocated to it.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7162800" cy="685800"/>
          </a:xfrm>
        </p:spPr>
        <p:txBody>
          <a:bodyPr anchor="t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FF0000"/>
                </a:solidFill>
              </a:rPr>
              <a:t>What should your replacement policy look like</a:t>
            </a:r>
            <a:r>
              <a:rPr lang="en-US" sz="44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sz="4400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en-US" sz="4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2133600" y="2209800"/>
            <a:ext cx="6800850" cy="4038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/>
              <a:t>Base it on what really happens and what happens 98% of the time.</a:t>
            </a:r>
          </a:p>
          <a:p>
            <a:pPr lvl="1" eaLnBrk="1" hangingPunct="1">
              <a:buFont typeface="Verdana" panose="020B0604030504040204" pitchFamily="34" charset="0"/>
              <a:buNone/>
            </a:pPr>
            <a:endParaRPr lang="en-US" altLang="en-US" sz="2800" dirty="0" smtClean="0"/>
          </a:p>
          <a:p>
            <a:pPr eaLnBrk="1" hangingPunct="1"/>
            <a:r>
              <a:rPr lang="en-US" altLang="en-US" sz="2800" dirty="0" smtClean="0"/>
              <a:t>Make it a marketing advantage.</a:t>
            </a:r>
          </a:p>
          <a:p>
            <a:pPr eaLnBrk="1" hangingPunct="1"/>
            <a:endParaRPr lang="en-US" altLang="en-US" sz="2800" dirty="0" smtClean="0"/>
          </a:p>
          <a:p>
            <a:pPr eaLnBrk="1" hangingPunct="1"/>
            <a:r>
              <a:rPr lang="en-US" altLang="en-US" sz="2800" dirty="0" smtClean="0"/>
              <a:t>Divide it in half – half of the time partial refund/half the time additional fee.</a:t>
            </a:r>
          </a:p>
          <a:p>
            <a:pPr eaLnBrk="1" hangingPunct="1"/>
            <a:endParaRPr lang="en-US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9144000" cy="65563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</a:rPr>
              <a:t>4 Items that are NEGOTIABLE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1600200" y="1676400"/>
            <a:ext cx="7334250" cy="4572000"/>
          </a:xfrm>
        </p:spPr>
        <p:txBody>
          <a:bodyPr>
            <a:normAutofit lnSpcReduction="10000"/>
          </a:bodyPr>
          <a:lstStyle/>
          <a:p>
            <a:pPr eaLnBrk="1" hangingPunct="1">
              <a:spcBef>
                <a:spcPts val="1200"/>
              </a:spcBef>
            </a:pPr>
            <a:r>
              <a:rPr lang="en-US" altLang="en-US" sz="2800" b="1" u="sng" dirty="0" smtClean="0"/>
              <a:t>Length of replacement policy </a:t>
            </a:r>
            <a:r>
              <a:rPr lang="en-US" altLang="en-US" sz="2800" dirty="0" smtClean="0"/>
              <a:t>– this in an after the fact part of the equation – giving up more time costs us nothing.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en-US" sz="2800" b="1" u="sng" dirty="0" smtClean="0"/>
              <a:t>Upfront money </a:t>
            </a:r>
            <a:r>
              <a:rPr lang="en-US" altLang="en-US" sz="2800" dirty="0" smtClean="0"/>
              <a:t>– Lower it at least twice before you take it completely off the table.  Getting even $500 DOUBLES our odds of filling the position.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en-US" sz="2800" b="1" u="sng" dirty="0" smtClean="0"/>
              <a:t>Fee %</a:t>
            </a:r>
            <a:r>
              <a:rPr lang="en-US" altLang="en-US" sz="2800" dirty="0" smtClean="0"/>
              <a:t> - give it up 1 point at a time. 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en-US" sz="2800" b="1" u="sng" dirty="0" smtClean="0"/>
              <a:t>Exclusivity</a:t>
            </a:r>
            <a:r>
              <a:rPr lang="en-US" altLang="en-US" sz="2800" dirty="0" smtClean="0"/>
              <a:t> – it goes with fee – fee comes down exclusivity goes up.</a:t>
            </a:r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2684</TotalTime>
  <Words>438</Words>
  <Application>Microsoft Office PowerPoint</Application>
  <PresentationFormat>On-screen Show (4:3)</PresentationFormat>
  <Paragraphs>67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Gothic</vt:lpstr>
      <vt:lpstr>Verdana</vt:lpstr>
      <vt:lpstr>Wingdings 2</vt:lpstr>
      <vt:lpstr>Wingdings 3</vt:lpstr>
      <vt:lpstr>Wisp</vt:lpstr>
      <vt:lpstr>Show Me the Money A Guide to Capturing Maximum Fees  </vt:lpstr>
      <vt:lpstr>You Have To Sell Before You Can Negotiate</vt:lpstr>
      <vt:lpstr>Make Your Clients Feel Like They Won</vt:lpstr>
      <vt:lpstr>NEGOTIATING DIRECT HIRE FEES</vt:lpstr>
      <vt:lpstr>The FIRST Rule of Negotiation: BUYERS WANT OPTIONS!! </vt:lpstr>
      <vt:lpstr>Overcoming The Engagement Fee Objection</vt:lpstr>
      <vt:lpstr>Overcoming The Engagement Fee Objection</vt:lpstr>
      <vt:lpstr>What should your replacement policy look like </vt:lpstr>
      <vt:lpstr>4 Items that are NEGOTIABLE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Want Our Money Back! A Guide to Post-Recession Fee Negotiation</dc:title>
  <dc:creator>DellXPS</dc:creator>
  <cp:lastModifiedBy>Greg</cp:lastModifiedBy>
  <cp:revision>260</cp:revision>
  <dcterms:created xsi:type="dcterms:W3CDTF">2011-02-24T21:43:13Z</dcterms:created>
  <dcterms:modified xsi:type="dcterms:W3CDTF">2016-05-19T20:09:16Z</dcterms:modified>
</cp:coreProperties>
</file>